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8" r:id="rId4"/>
  </p:sldMasterIdLst>
  <p:notesMasterIdLst>
    <p:notesMasterId r:id="rId15"/>
  </p:notesMasterIdLst>
  <p:sldIdLst>
    <p:sldId id="259" r:id="rId5"/>
    <p:sldId id="2147374656" r:id="rId6"/>
    <p:sldId id="2147374657" r:id="rId7"/>
    <p:sldId id="2147374661" r:id="rId8"/>
    <p:sldId id="2147374660" r:id="rId9"/>
    <p:sldId id="2147374664" r:id="rId10"/>
    <p:sldId id="2147374663" r:id="rId11"/>
    <p:sldId id="2147374666" r:id="rId12"/>
    <p:sldId id="2147374665" r:id="rId13"/>
    <p:sldId id="2147374662"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quired Slides" id="{A3EB6658-9C2D-4802-B0EA-D626E232652D}">
          <p14:sldIdLst>
            <p14:sldId id="259"/>
            <p14:sldId id="2147374656"/>
            <p14:sldId id="2147374657"/>
            <p14:sldId id="2147374661"/>
            <p14:sldId id="2147374660"/>
            <p14:sldId id="2147374664"/>
            <p14:sldId id="2147374663"/>
            <p14:sldId id="2147374666"/>
            <p14:sldId id="2147374665"/>
            <p14:sldId id="2147374662"/>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EA24001-BB95-252D-07E7-50B0F1E878EC}" name="Mcfarlane, Pamela (OS/ASPR/BARDA) (CTR)" initials="MP((" userId="S::Pamela.Mcfarlane@hhs.gov::7e13f931-62e9-4608-b6f6-446f568c2980" providerId="AD"/>
  <p188:author id="{0A269556-A758-28AF-ED0A-9E1D680D87EF}" name="Mcfarlane, Pamela (OS/ASPR/BARDA) (CTR)" initials="M(" userId="S::pamela.mcfarlane@hhs.gov::7e13f931-62e9-4608-b6f6-446f568c2980" providerId="AD"/>
  <p188:author id="{65F4B9B7-0602-00C9-65C8-6BC64C00C513}" name="Kane, Elizabeth (OS/ASPR/BARDA)" initials="K(" userId="S::elizabeth.kane@hhs.gov::837f6aa1-e360-45ba-afea-e7acb6b22d4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cfarlane, Pamela (OS/ASPR/BARDA) (CTR)" initials="MP((" lastIdx="3" clrIdx="0">
    <p:extLst>
      <p:ext uri="{19B8F6BF-5375-455C-9EA6-DF929625EA0E}">
        <p15:presenceInfo xmlns:p15="http://schemas.microsoft.com/office/powerpoint/2012/main" userId="S::Pamela.Mcfarlane@hhs.gov::7e13f931-62e9-4608-b6f6-446f568c298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DAF6"/>
    <a:srgbClr val="E1EEDE"/>
    <a:srgbClr val="A56003"/>
    <a:srgbClr val="CE7704"/>
    <a:srgbClr val="062E61"/>
    <a:srgbClr val="B06604"/>
    <a:srgbClr val="AA6404"/>
    <a:srgbClr val="996600"/>
    <a:srgbClr val="000000"/>
    <a:srgbClr val="A291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964C9A-AC74-0078-30E2-81FF390BA042}" v="26" dt="2023-04-06T17:54:08.5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2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A6021C-A699-4B33-9970-69E02C309197}" type="datetimeFigureOut">
              <a:rPr lang="en-US" smtClean="0"/>
              <a:t>10/16/2023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7E9444-2FC4-47A1-8141-63AC560D245A}" type="slidenum">
              <a:rPr lang="en-US" smtClean="0"/>
              <a:t>‹#›</a:t>
            </a:fld>
            <a:endParaRPr lang="en-US"/>
          </a:p>
        </p:txBody>
      </p:sp>
    </p:spTree>
    <p:extLst>
      <p:ext uri="{BB962C8B-B14F-4D97-AF65-F5344CB8AC3E}">
        <p14:creationId xmlns:p14="http://schemas.microsoft.com/office/powerpoint/2010/main" val="1268956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t>Welcome to the new ASPR PowerPoint template. Each</a:t>
            </a:r>
            <a:r>
              <a:rPr lang="en-US" sz="1200" baseline="0"/>
              <a:t> slide contains helpful information for making the entire presentation user-friendly and accessible to people of all abilities. Please play specific attention to the </a:t>
            </a:r>
            <a:r>
              <a:rPr lang="en-US" sz="1200" i="1" baseline="0"/>
              <a:t>Notes</a:t>
            </a:r>
            <a:r>
              <a:rPr lang="en-US" sz="1200" baseline="0"/>
              <a:t> section for each slide for more detailed information on adhering to ASPR PowerPoint design requirements.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To begin development of your presentation, simply begin typing directly on each slide within this template. Right click on each slide and choose </a:t>
            </a:r>
            <a:r>
              <a:rPr lang="en-US" i="1" baseline="0"/>
              <a:t>Duplicate Slide</a:t>
            </a:r>
            <a:r>
              <a:rPr lang="en-US" baseline="0"/>
              <a:t> to use the same slide template for another slide. Choose </a:t>
            </a:r>
            <a:r>
              <a:rPr lang="en-US" i="1" baseline="0"/>
              <a:t>Delete Slide </a:t>
            </a:r>
            <a:r>
              <a:rPr lang="en-US" baseline="0"/>
              <a:t>if the slide template is not needed.</a:t>
            </a:r>
            <a:endParaRPr lang="en-US" baseline="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a:defRPr/>
            </a:pPr>
            <a:r>
              <a:rPr lang="en-US" baseline="0"/>
              <a:t>This presentation is formatted to include the classification of “Unclassified.” To change the classification to “Unclassified//For Official Use Only, “Confidential,” or “Secret” select the </a:t>
            </a:r>
            <a:r>
              <a:rPr lang="en-US" i="1" baseline="0"/>
              <a:t>View </a:t>
            </a:r>
            <a:r>
              <a:rPr lang="en-US" baseline="0"/>
              <a:t>tab above then </a:t>
            </a:r>
            <a:r>
              <a:rPr lang="en-US" i="1" baseline="0"/>
              <a:t>Slide Master</a:t>
            </a:r>
            <a:r>
              <a:rPr lang="en-US" baseline="0"/>
              <a:t>. You must change the classification on each template slide. Once all slides are updated with the new classification, click on </a:t>
            </a:r>
            <a:r>
              <a:rPr lang="en-US" i="1" baseline="0"/>
              <a:t>Close Master View</a:t>
            </a:r>
            <a:r>
              <a:rPr lang="en-US" baseline="0"/>
              <a:t>.</a:t>
            </a:r>
            <a:r>
              <a:rPr lang="en-US"/>
              <a:t> </a:t>
            </a:r>
          </a:p>
          <a:p>
            <a:pPr>
              <a:defRPr/>
            </a:pPr>
            <a:endParaRPr lang="en-US">
              <a:cs typeface="Calibri" panose="020F0502020204030204"/>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a:t>Note that the title slide should display the overall classification of the entire briefing</a:t>
            </a:r>
            <a:r>
              <a:rPr lang="en-US" baseline="0"/>
              <a:t>. For example, if the brief consisted of three Unclassified slides, one Unclassified//For Official Use Only, and one Confidential slide, the overall classification of the entire briefing would be Confidential, since that is the highest level of classification in the brief. The classification “Confidential” would be listed on the title slide.</a:t>
            </a:r>
            <a:r>
              <a:rPr lang="en-US"/>
              <a:t> </a:t>
            </a:r>
            <a:endParaRPr lang="en-US" baseline="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Definitions of classifications:</a:t>
            </a:r>
            <a:endParaRPr lang="en-US" baseline="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r>
              <a:rPr lang="en-US" sz="1200" b="1" u="sng" kern="1200">
                <a:solidFill>
                  <a:schemeClr val="tx1"/>
                </a:solidFill>
                <a:effectLst/>
                <a:latin typeface="+mn-lt"/>
                <a:ea typeface="+mn-ea"/>
                <a:cs typeface="+mn-cs"/>
              </a:rPr>
              <a:t>Unclassified</a:t>
            </a:r>
            <a:r>
              <a:rPr lang="en-US" sz="1200" u="sng" kern="1200">
                <a:solidFill>
                  <a:schemeClr val="tx1"/>
                </a:solidFill>
                <a:effectLst/>
                <a:latin typeface="+mn-lt"/>
                <a:ea typeface="+mn-ea"/>
                <a:cs typeface="+mn-cs"/>
              </a:rPr>
              <a:t>:</a:t>
            </a:r>
            <a:r>
              <a:rPr lang="en-US" sz="1200" kern="1200">
                <a:solidFill>
                  <a:schemeClr val="tx1"/>
                </a:solidFill>
                <a:effectLst/>
                <a:latin typeface="+mn-lt"/>
                <a:ea typeface="+mn-ea"/>
                <a:cs typeface="+mn-cs"/>
              </a:rPr>
              <a:t> This slide set can be distributed widely to all target audiences, including the general public. This slide set can also be posted to the meeting sponsor’s website.</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r>
              <a:rPr lang="en-US" sz="1200" b="1" u="sng" kern="1200">
                <a:solidFill>
                  <a:schemeClr val="tx1"/>
                </a:solidFill>
                <a:effectLst/>
                <a:latin typeface="+mn-lt"/>
                <a:ea typeface="+mn-ea"/>
                <a:cs typeface="+mn-cs"/>
              </a:rPr>
              <a:t>Unclassified/For Official Use Only</a:t>
            </a:r>
            <a:r>
              <a:rPr lang="en-US" sz="1200" u="sng" kern="1200">
                <a:solidFill>
                  <a:schemeClr val="tx1"/>
                </a:solidFill>
                <a:effectLst/>
                <a:latin typeface="+mn-lt"/>
                <a:ea typeface="+mn-ea"/>
                <a:cs typeface="+mn-cs"/>
              </a:rPr>
              <a:t>:</a:t>
            </a:r>
            <a:r>
              <a:rPr lang="en-US" sz="1200" kern="1200">
                <a:solidFill>
                  <a:schemeClr val="tx1"/>
                </a:solidFill>
                <a:effectLst/>
                <a:latin typeface="+mn-lt"/>
                <a:ea typeface="+mn-ea"/>
                <a:cs typeface="+mn-cs"/>
              </a:rPr>
              <a:t> This slide set is for limited distribution only. Although the information presented is unclassified, it may not be appropriate for public release. Often these slides contain information from documents or results from studies that are in draft form and have not been cleared for public use.</a:t>
            </a:r>
            <a:endParaRPr lang="en-US" sz="1200" kern="1200">
              <a:solidFill>
                <a:schemeClr val="tx1"/>
              </a:solidFill>
              <a:effectLst/>
              <a:latin typeface="+mn-lt"/>
              <a:cs typeface="Calibri"/>
            </a:endParaRPr>
          </a:p>
          <a:p>
            <a:endParaRPr lang="en-US" sz="1200" kern="1200">
              <a:solidFill>
                <a:schemeClr val="tx1"/>
              </a:solidFill>
              <a:effectLst/>
              <a:latin typeface="+mn-lt"/>
              <a:ea typeface="+mn-ea"/>
              <a:cs typeface="+mn-cs"/>
            </a:endParaRPr>
          </a:p>
          <a:p>
            <a:pPr>
              <a:defRPr/>
            </a:pPr>
            <a:r>
              <a:rPr lang="en-US" sz="1200" b="1" u="sng" kern="1200">
                <a:solidFill>
                  <a:schemeClr val="tx1"/>
                </a:solidFill>
                <a:effectLst/>
                <a:latin typeface="+mn-lt"/>
                <a:ea typeface="+mn-ea"/>
                <a:cs typeface="+mn-cs"/>
              </a:rPr>
              <a:t>Confidential</a:t>
            </a:r>
            <a:r>
              <a:rPr lang="en-US" sz="1200" kern="1200">
                <a:solidFill>
                  <a:schemeClr val="tx1"/>
                </a:solidFill>
                <a:effectLst/>
                <a:latin typeface="+mn-lt"/>
                <a:ea typeface="+mn-ea"/>
                <a:cs typeface="+mn-cs"/>
              </a:rPr>
              <a:t>: </a:t>
            </a:r>
            <a:r>
              <a:rPr lang="en-US" b="0" u="none" baseline="0"/>
              <a:t>This slide</a:t>
            </a:r>
            <a:r>
              <a:rPr lang="en-US" baseline="0"/>
              <a:t> set includes information of which reasonably could be expected to cause damage to the national security.</a:t>
            </a:r>
            <a:r>
              <a:rPr lang="en-US"/>
              <a:t> </a:t>
            </a:r>
            <a:endParaRPr lang="en-US" baseline="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1" u="sng" baseline="0"/>
              <a:t>Secret</a:t>
            </a:r>
            <a:r>
              <a:rPr lang="en-US" b="0" u="none" baseline="0"/>
              <a:t>: This slide</a:t>
            </a:r>
            <a:r>
              <a:rPr lang="en-US" baseline="0"/>
              <a:t> set includes information of which reasonably could be expected to cause </a:t>
            </a:r>
            <a:r>
              <a:rPr lang="en-US" u="sng" baseline="0"/>
              <a:t>serious</a:t>
            </a:r>
            <a:r>
              <a:rPr lang="en-US" baseline="0"/>
              <a:t> damage to the national security. Secret classification is reserved for such things as government programs safeguarding nuclear materials; developing, production, or use of weapons of mass destruction; foreign relations/activities of the US., including confidential sources, etc. We do not expect many, if any, ASPR presentations to be classified at the Secret level.</a:t>
            </a:r>
            <a:endParaRPr lang="en-US" baseline="0">
              <a:cs typeface="Calibri"/>
            </a:endParaRPr>
          </a:p>
        </p:txBody>
      </p:sp>
      <p:sp>
        <p:nvSpPr>
          <p:cNvPr id="4" name="Slide Number Placeholder 3"/>
          <p:cNvSpPr>
            <a:spLocks noGrp="1"/>
          </p:cNvSpPr>
          <p:nvPr>
            <p:ph type="sldNum" sz="quarter" idx="5"/>
          </p:nvPr>
        </p:nvSpPr>
        <p:spPr/>
        <p:txBody>
          <a:bodyPr/>
          <a:lstStyle/>
          <a:p>
            <a:fld id="{947E9444-2FC4-47A1-8141-63AC560D245A}" type="slidenum">
              <a:rPr lang="en-US" smtClean="0"/>
              <a:t>1</a:t>
            </a:fld>
            <a:endParaRPr lang="en-US"/>
          </a:p>
        </p:txBody>
      </p:sp>
    </p:spTree>
    <p:extLst>
      <p:ext uri="{BB962C8B-B14F-4D97-AF65-F5344CB8AC3E}">
        <p14:creationId xmlns:p14="http://schemas.microsoft.com/office/powerpoint/2010/main" val="31202407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438369"/>
            <a:ext cx="9144000" cy="849952"/>
          </a:xfrm>
        </p:spPr>
        <p:txBody>
          <a:bodyPr anchor="b">
            <a:normAutofit/>
          </a:bodyPr>
          <a:lstStyle>
            <a:lvl1pPr algn="ctr">
              <a:defRPr sz="3200" b="1">
                <a:solidFill>
                  <a:srgbClr val="062E61"/>
                </a:solidFill>
                <a:latin typeface="+mj-lt"/>
                <a:cs typeface="Arial" panose="020B0604020202020204" pitchFamily="34" charset="0"/>
              </a:defRPr>
            </a:lvl1pPr>
          </a:lstStyle>
          <a:p>
            <a:r>
              <a:rPr lang="en-US"/>
              <a:t>Title of Presentation is Arial Bold, 32 </a:t>
            </a:r>
            <a:r>
              <a:rPr lang="en-US" err="1"/>
              <a:t>pt</a:t>
            </a:r>
            <a:endParaRPr lang="en-US"/>
          </a:p>
        </p:txBody>
      </p:sp>
      <p:sp>
        <p:nvSpPr>
          <p:cNvPr id="3" name="Subtitle 2"/>
          <p:cNvSpPr>
            <a:spLocks noGrp="1"/>
          </p:cNvSpPr>
          <p:nvPr>
            <p:ph type="subTitle" idx="1"/>
          </p:nvPr>
        </p:nvSpPr>
        <p:spPr>
          <a:xfrm>
            <a:off x="1524000" y="4036378"/>
            <a:ext cx="9144000" cy="1655762"/>
          </a:xfrm>
        </p:spPr>
        <p:txBody>
          <a:bodyPr/>
          <a:lstStyle>
            <a:lvl1pPr marL="0" indent="0" algn="ctr">
              <a:buNone/>
              <a:defRPr sz="1800" b="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sp>
        <p:nvSpPr>
          <p:cNvPr id="7" name="Title 1">
            <a:extLst>
              <a:ext uri="{FF2B5EF4-FFF2-40B4-BE49-F238E27FC236}">
                <a16:creationId xmlns:a16="http://schemas.microsoft.com/office/drawing/2014/main" id="{0ADA0BE1-0AE8-45B0-817C-F8D1418560DB}"/>
              </a:ext>
            </a:extLst>
          </p:cNvPr>
          <p:cNvSpPr txBox="1">
            <a:spLocks/>
          </p:cNvSpPr>
          <p:nvPr userDrawn="1"/>
        </p:nvSpPr>
        <p:spPr>
          <a:xfrm>
            <a:off x="831850" y="2268537"/>
            <a:ext cx="10515600" cy="1160463"/>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3600" b="1" kern="1200">
                <a:solidFill>
                  <a:srgbClr val="001689"/>
                </a:solidFill>
                <a:latin typeface="Arial" panose="020B0604020202020204" pitchFamily="34" charset="0"/>
                <a:ea typeface="+mj-ea"/>
                <a:cs typeface="Arial" panose="020B0604020202020204" pitchFamily="34" charset="0"/>
              </a:defRPr>
            </a:lvl1pPr>
          </a:lstStyle>
          <a:p>
            <a:endParaRPr lang="en-US"/>
          </a:p>
        </p:txBody>
      </p:sp>
      <p:sp>
        <p:nvSpPr>
          <p:cNvPr id="10" name="TextBox 9">
            <a:extLst>
              <a:ext uri="{FF2B5EF4-FFF2-40B4-BE49-F238E27FC236}">
                <a16:creationId xmlns:a16="http://schemas.microsoft.com/office/drawing/2014/main" id="{23BC8C2D-6068-4D36-B586-085A45E8600A}"/>
              </a:ext>
            </a:extLst>
          </p:cNvPr>
          <p:cNvSpPr txBox="1"/>
          <p:nvPr userDrawn="1"/>
        </p:nvSpPr>
        <p:spPr>
          <a:xfrm>
            <a:off x="4797093" y="6348025"/>
            <a:ext cx="2667000" cy="276999"/>
          </a:xfrm>
          <a:prstGeom prst="rect">
            <a:avLst/>
          </a:prstGeom>
          <a:noFill/>
        </p:spPr>
        <p:txBody>
          <a:bodyPr wrap="square" rtlCol="0">
            <a:spAutoFit/>
          </a:bodyPr>
          <a:lstStyle/>
          <a:p>
            <a:pPr algn="ctr"/>
            <a:r>
              <a:rPr lang="en-US" sz="1200" i="1">
                <a:solidFill>
                  <a:srgbClr val="B06604"/>
                </a:solidFill>
              </a:rPr>
              <a:t>Unclassified</a:t>
            </a:r>
          </a:p>
        </p:txBody>
      </p:sp>
      <p:pic>
        <p:nvPicPr>
          <p:cNvPr id="14" name="Picture 13">
            <a:extLst>
              <a:ext uri="{FF2B5EF4-FFF2-40B4-BE49-F238E27FC236}">
                <a16:creationId xmlns:a16="http://schemas.microsoft.com/office/drawing/2014/main" id="{D747378D-F37B-4DBD-8969-43A706F14CFE}"/>
              </a:ext>
            </a:extLst>
          </p:cNvPr>
          <p:cNvPicPr>
            <a:picLocks noChangeAspect="1"/>
          </p:cNvPicPr>
          <p:nvPr userDrawn="1"/>
        </p:nvPicPr>
        <p:blipFill>
          <a:blip r:embed="rId2">
            <a:extLst>
              <a:ext uri="{28A0092B-C50C-407E-A947-70E740481C1C}">
                <a14:useLocalDpi xmlns:a14="http://schemas.microsoft.com/office/drawing/2010/main" val="0"/>
              </a:ext>
            </a:extLst>
          </a:blip>
          <a:srcRect l="15" r="15"/>
          <a:stretch/>
        </p:blipFill>
        <p:spPr>
          <a:xfrm>
            <a:off x="0" y="310123"/>
            <a:ext cx="12192000" cy="1801906"/>
          </a:xfrm>
          <a:prstGeom prst="rect">
            <a:avLst/>
          </a:prstGeom>
        </p:spPr>
      </p:pic>
      <p:pic>
        <p:nvPicPr>
          <p:cNvPr id="15" name="Picture 14" descr="A picture containing text, sign, ceramic ware&#10;&#10;Description automatically generated">
            <a:extLst>
              <a:ext uri="{FF2B5EF4-FFF2-40B4-BE49-F238E27FC236}">
                <a16:creationId xmlns:a16="http://schemas.microsoft.com/office/drawing/2014/main" id="{B805D54E-12A5-4F88-AD65-EC1338769F4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03551" y="786267"/>
            <a:ext cx="1158957" cy="1158502"/>
          </a:xfrm>
          <a:prstGeom prst="rect">
            <a:avLst/>
          </a:prstGeom>
        </p:spPr>
      </p:pic>
    </p:spTree>
    <p:extLst>
      <p:ext uri="{BB962C8B-B14F-4D97-AF65-F5344CB8AC3E}">
        <p14:creationId xmlns:p14="http://schemas.microsoft.com/office/powerpoint/2010/main" val="3563565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9069"/>
            <a:ext cx="12192000" cy="960400"/>
          </a:xfrm>
        </p:spPr>
        <p:txBody>
          <a:bodyPr>
            <a:normAutofit/>
          </a:bodyPr>
          <a:lstStyle>
            <a:lvl1pPr algn="ctr">
              <a:defRPr sz="2800" b="1">
                <a:solidFill>
                  <a:schemeClr val="tx2"/>
                </a:solidFill>
              </a:defRPr>
            </a:lvl1pPr>
          </a:lstStyle>
          <a:p>
            <a:br>
              <a:rPr lang="en-US"/>
            </a:br>
            <a:r>
              <a:rPr lang="en-US"/>
              <a:t>Slide Title is Arial Bold, 28 </a:t>
            </a:r>
            <a:r>
              <a:rPr lang="en-US" err="1"/>
              <a:t>pt</a:t>
            </a:r>
            <a:br>
              <a:rPr lang="en-US"/>
            </a:br>
            <a:endParaRPr lang="en-US"/>
          </a:p>
        </p:txBody>
      </p:sp>
      <p:sp>
        <p:nvSpPr>
          <p:cNvPr id="3" name="Content Placeholder 2"/>
          <p:cNvSpPr>
            <a:spLocks noGrp="1"/>
          </p:cNvSpPr>
          <p:nvPr>
            <p:ph idx="1"/>
          </p:nvPr>
        </p:nvSpPr>
        <p:spPr>
          <a:xfrm>
            <a:off x="838200" y="1373835"/>
            <a:ext cx="10515600" cy="4618830"/>
          </a:xfrm>
        </p:spPr>
        <p:txBody>
          <a:bodyPr/>
          <a:lstStyle>
            <a:lvl1pPr>
              <a:defRPr sz="2200"/>
            </a:lvl1pPr>
            <a:lvl2pPr>
              <a:buFont typeface="Arial" panose="020B0604020202020204" pitchFamily="34" charset="0"/>
              <a:buChar char="•"/>
              <a:defRPr sz="2000"/>
            </a:lvl2pPr>
            <a:lvl5pPr marL="0" indent="0">
              <a:buNone/>
              <a:defRPr/>
            </a:lvl5pPr>
          </a:lstStyle>
          <a:p>
            <a:pPr lvl="4"/>
            <a:endParaRPr lang="en-US"/>
          </a:p>
        </p:txBody>
      </p:sp>
      <p:cxnSp>
        <p:nvCxnSpPr>
          <p:cNvPr id="9" name="Straight Connector 8">
            <a:extLst>
              <a:ext uri="{FF2B5EF4-FFF2-40B4-BE49-F238E27FC236}">
                <a16:creationId xmlns:a16="http://schemas.microsoft.com/office/drawing/2014/main" id="{E47599A2-E8D8-4826-9DD4-BFDAC4C72ECB}"/>
              </a:ext>
            </a:extLst>
          </p:cNvPr>
          <p:cNvCxnSpPr>
            <a:cxnSpLocks/>
          </p:cNvCxnSpPr>
          <p:nvPr userDrawn="1"/>
        </p:nvCxnSpPr>
        <p:spPr>
          <a:xfrm>
            <a:off x="0" y="1088764"/>
            <a:ext cx="12186650"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63C4D3EF-8E30-4CD1-980A-5E13A7FC56E6}"/>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a:solidFill>
                  <a:schemeClr val="bg1"/>
                </a:solidFill>
              </a:rPr>
              <a:t>Unclassified/For Public Use</a:t>
            </a:r>
          </a:p>
        </p:txBody>
      </p:sp>
      <p:pic>
        <p:nvPicPr>
          <p:cNvPr id="25" name="Picture 24" descr="Logo&#10;&#10;Description automatically generated">
            <a:extLst>
              <a:ext uri="{FF2B5EF4-FFF2-40B4-BE49-F238E27FC236}">
                <a16:creationId xmlns:a16="http://schemas.microsoft.com/office/drawing/2014/main" id="{30AB30B9-44F8-4B39-9B42-653ACA94979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26" name="Rectangle 25">
            <a:extLst>
              <a:ext uri="{FF2B5EF4-FFF2-40B4-BE49-F238E27FC236}">
                <a16:creationId xmlns:a16="http://schemas.microsoft.com/office/drawing/2014/main" id="{F51F1300-EAB8-40A1-96FA-0C115C703BE6}"/>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CC057E4-175C-4D2C-B396-2B9578B630CF}"/>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a:solidFill>
                  <a:schemeClr val="bg1"/>
                </a:solidFill>
              </a:rPr>
              <a:t>Unclassified</a:t>
            </a:r>
          </a:p>
        </p:txBody>
      </p:sp>
      <p:sp>
        <p:nvSpPr>
          <p:cNvPr id="28" name="Rectangle 27">
            <a:extLst>
              <a:ext uri="{FF2B5EF4-FFF2-40B4-BE49-F238E27FC236}">
                <a16:creationId xmlns:a16="http://schemas.microsoft.com/office/drawing/2014/main" id="{A4384BED-CAAE-4E2C-BEC7-E8A0A4E8DCB5}"/>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Slide Number Placeholder 5">
            <a:extLst>
              <a:ext uri="{FF2B5EF4-FFF2-40B4-BE49-F238E27FC236}">
                <a16:creationId xmlns:a16="http://schemas.microsoft.com/office/drawing/2014/main" id="{BED5A0A8-607B-491A-A528-C55BD31D2C07}"/>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a:solidFill>
                <a:schemeClr val="bg1"/>
              </a:solidFill>
            </a:endParaRPr>
          </a:p>
        </p:txBody>
      </p:sp>
      <p:pic>
        <p:nvPicPr>
          <p:cNvPr id="30" name="Picture 29" descr="Assistant Secretary for Preparedness and Response logo">
            <a:extLst>
              <a:ext uri="{FF2B5EF4-FFF2-40B4-BE49-F238E27FC236}">
                <a16:creationId xmlns:a16="http://schemas.microsoft.com/office/drawing/2014/main" id="{F4ABF1AD-70FA-46EF-95B8-77956F04544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31" name="Straight Connector 30">
            <a:extLst>
              <a:ext uri="{FF2B5EF4-FFF2-40B4-BE49-F238E27FC236}">
                <a16:creationId xmlns:a16="http://schemas.microsoft.com/office/drawing/2014/main" id="{7213F975-C914-49E1-88F8-5ADF02EC61F9}"/>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pic>
        <p:nvPicPr>
          <p:cNvPr id="14" name="Picture 13" descr="Logo&#10;&#10;Description automatically generated">
            <a:extLst>
              <a:ext uri="{FF2B5EF4-FFF2-40B4-BE49-F238E27FC236}">
                <a16:creationId xmlns:a16="http://schemas.microsoft.com/office/drawing/2014/main" id="{598352EC-6C8A-4131-BA5D-D81B6DE6AB8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119" y="6404807"/>
            <a:ext cx="397453" cy="397232"/>
          </a:xfrm>
          <a:prstGeom prst="rect">
            <a:avLst/>
          </a:prstGeom>
        </p:spPr>
      </p:pic>
    </p:spTree>
    <p:extLst>
      <p:ext uri="{BB962C8B-B14F-4D97-AF65-F5344CB8AC3E}">
        <p14:creationId xmlns:p14="http://schemas.microsoft.com/office/powerpoint/2010/main" val="12566983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B5C9057C-7826-47E6-A365-2ACB03640660}"/>
              </a:ext>
            </a:extLst>
          </p:cNvPr>
          <p:cNvSpPr>
            <a:spLocks noGrp="1"/>
          </p:cNvSpPr>
          <p:nvPr>
            <p:ph type="title" hasCustomPrompt="1"/>
          </p:nvPr>
        </p:nvSpPr>
        <p:spPr>
          <a:xfrm>
            <a:off x="838200" y="169069"/>
            <a:ext cx="10515600" cy="960400"/>
          </a:xfrm>
        </p:spPr>
        <p:txBody>
          <a:bodyPr>
            <a:normAutofit/>
          </a:bodyPr>
          <a:lstStyle>
            <a:lvl1pPr algn="ctr">
              <a:defRPr sz="2800" b="1">
                <a:solidFill>
                  <a:schemeClr val="tx2"/>
                </a:solidFill>
              </a:defRPr>
            </a:lvl1pPr>
          </a:lstStyle>
          <a:p>
            <a:r>
              <a:rPr lang="en-US"/>
              <a:t>Slide Title is Arial Bold, 28 </a:t>
            </a:r>
            <a:r>
              <a:rPr lang="en-US" err="1"/>
              <a:t>pt</a:t>
            </a:r>
            <a:endParaRPr lang="en-US"/>
          </a:p>
        </p:txBody>
      </p:sp>
      <p:cxnSp>
        <p:nvCxnSpPr>
          <p:cNvPr id="20" name="Straight Connector 19">
            <a:extLst>
              <a:ext uri="{FF2B5EF4-FFF2-40B4-BE49-F238E27FC236}">
                <a16:creationId xmlns:a16="http://schemas.microsoft.com/office/drawing/2014/main" id="{AE5DE6D9-B73B-47A4-9643-07F99BA17CB9}"/>
              </a:ext>
            </a:extLst>
          </p:cNvPr>
          <p:cNvCxnSpPr>
            <a:cxnSpLocks/>
          </p:cNvCxnSpPr>
          <p:nvPr userDrawn="1"/>
        </p:nvCxnSpPr>
        <p:spPr>
          <a:xfrm>
            <a:off x="320746" y="1088764"/>
            <a:ext cx="11494008"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64E67166-9776-4B21-8009-45527B654206}"/>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a:solidFill>
                  <a:schemeClr val="bg1"/>
                </a:solidFill>
              </a:rPr>
              <a:t>Unclassified/For Public Use</a:t>
            </a:r>
          </a:p>
        </p:txBody>
      </p:sp>
      <p:pic>
        <p:nvPicPr>
          <p:cNvPr id="16" name="Picture 15" descr="Logo&#10;&#10;Description automatically generated">
            <a:extLst>
              <a:ext uri="{FF2B5EF4-FFF2-40B4-BE49-F238E27FC236}">
                <a16:creationId xmlns:a16="http://schemas.microsoft.com/office/drawing/2014/main" id="{B06C48CD-4497-492A-A3F0-99AE1EAC348E}"/>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19" name="Rectangle 18">
            <a:extLst>
              <a:ext uri="{FF2B5EF4-FFF2-40B4-BE49-F238E27FC236}">
                <a16:creationId xmlns:a16="http://schemas.microsoft.com/office/drawing/2014/main" id="{9FCD5189-02C8-4707-8167-3F210F19CBCF}"/>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A0CD847-FB93-4301-81F9-77484356A409}"/>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a:solidFill>
                  <a:schemeClr val="bg1"/>
                </a:solidFill>
              </a:rPr>
              <a:t>Unclassified</a:t>
            </a:r>
          </a:p>
        </p:txBody>
      </p:sp>
      <p:sp>
        <p:nvSpPr>
          <p:cNvPr id="22" name="Rectangle 21">
            <a:extLst>
              <a:ext uri="{FF2B5EF4-FFF2-40B4-BE49-F238E27FC236}">
                <a16:creationId xmlns:a16="http://schemas.microsoft.com/office/drawing/2014/main" id="{614424B4-A990-4605-8CD5-1EB545A5C90D}"/>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84D89B69-C9F0-4DCA-B7B6-ACB08B4718F2}"/>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a:solidFill>
                <a:schemeClr val="bg1"/>
              </a:solidFill>
            </a:endParaRPr>
          </a:p>
        </p:txBody>
      </p:sp>
      <p:pic>
        <p:nvPicPr>
          <p:cNvPr id="24" name="Picture 23" descr="Assistant Secretary for Preparedness and Response logo">
            <a:extLst>
              <a:ext uri="{FF2B5EF4-FFF2-40B4-BE49-F238E27FC236}">
                <a16:creationId xmlns:a16="http://schemas.microsoft.com/office/drawing/2014/main" id="{8961FABE-70BD-42F0-98E3-72A4566C8AC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5" name="Straight Connector 24">
            <a:extLst>
              <a:ext uri="{FF2B5EF4-FFF2-40B4-BE49-F238E27FC236}">
                <a16:creationId xmlns:a16="http://schemas.microsoft.com/office/drawing/2014/main" id="{090A9336-8039-475F-A271-44A9D15D9A56}"/>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pic>
        <p:nvPicPr>
          <p:cNvPr id="17" name="Picture 16" descr="Logo&#10;&#10;Description automatically generated">
            <a:extLst>
              <a:ext uri="{FF2B5EF4-FFF2-40B4-BE49-F238E27FC236}">
                <a16:creationId xmlns:a16="http://schemas.microsoft.com/office/drawing/2014/main" id="{A514EEFE-6878-4471-9049-40DE002D660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119" y="6404807"/>
            <a:ext cx="397453" cy="397232"/>
          </a:xfrm>
          <a:prstGeom prst="rect">
            <a:avLst/>
          </a:prstGeom>
        </p:spPr>
      </p:pic>
    </p:spTree>
    <p:extLst>
      <p:ext uri="{BB962C8B-B14F-4D97-AF65-F5344CB8AC3E}">
        <p14:creationId xmlns:p14="http://schemas.microsoft.com/office/powerpoint/2010/main" val="211132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1B04B02-8C49-4EFA-9E8C-0F5EB9C59F7A}"/>
              </a:ext>
            </a:extLst>
          </p:cNvPr>
          <p:cNvSpPr>
            <a:spLocks noGrp="1"/>
          </p:cNvSpPr>
          <p:nvPr>
            <p:ph type="title" hasCustomPrompt="1"/>
          </p:nvPr>
        </p:nvSpPr>
        <p:spPr>
          <a:xfrm>
            <a:off x="838200" y="169069"/>
            <a:ext cx="10515600" cy="960400"/>
          </a:xfrm>
        </p:spPr>
        <p:txBody>
          <a:bodyPr>
            <a:normAutofit/>
          </a:bodyPr>
          <a:lstStyle>
            <a:lvl1pPr algn="ctr">
              <a:defRPr sz="2800" b="1">
                <a:solidFill>
                  <a:schemeClr val="tx2"/>
                </a:solidFill>
              </a:defRPr>
            </a:lvl1pPr>
          </a:lstStyle>
          <a:p>
            <a:r>
              <a:rPr lang="en-US"/>
              <a:t>Slide Title is Arial Bold, 28 </a:t>
            </a:r>
            <a:r>
              <a:rPr lang="en-US" err="1"/>
              <a:t>pt</a:t>
            </a:r>
            <a:endParaRPr lang="en-US"/>
          </a:p>
        </p:txBody>
      </p:sp>
      <p:cxnSp>
        <p:nvCxnSpPr>
          <p:cNvPr id="22" name="Straight Connector 21">
            <a:extLst>
              <a:ext uri="{FF2B5EF4-FFF2-40B4-BE49-F238E27FC236}">
                <a16:creationId xmlns:a16="http://schemas.microsoft.com/office/drawing/2014/main" id="{27E6329A-5B46-4D77-A0DD-40D5FBA27A11}"/>
              </a:ext>
            </a:extLst>
          </p:cNvPr>
          <p:cNvCxnSpPr>
            <a:cxnSpLocks/>
          </p:cNvCxnSpPr>
          <p:nvPr userDrawn="1"/>
        </p:nvCxnSpPr>
        <p:spPr>
          <a:xfrm>
            <a:off x="320746" y="1088764"/>
            <a:ext cx="11494008" cy="0"/>
          </a:xfrm>
          <a:prstGeom prst="line">
            <a:avLst/>
          </a:prstGeom>
          <a:ln w="38100">
            <a:solidFill>
              <a:srgbClr val="AA6404"/>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14FDCEFC-EC38-43D5-9131-A034AFD14E54}"/>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a:solidFill>
                  <a:schemeClr val="bg1"/>
                </a:solidFill>
              </a:rPr>
              <a:t>Unclassified/For Public Use</a:t>
            </a:r>
          </a:p>
        </p:txBody>
      </p:sp>
      <p:pic>
        <p:nvPicPr>
          <p:cNvPr id="23" name="Picture 22" descr="Logo&#10;&#10;Description automatically generated">
            <a:extLst>
              <a:ext uri="{FF2B5EF4-FFF2-40B4-BE49-F238E27FC236}">
                <a16:creationId xmlns:a16="http://schemas.microsoft.com/office/drawing/2014/main" id="{9DE0BF5A-9ED6-4314-A37E-C6EF21F7601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24" name="Rectangle 23">
            <a:extLst>
              <a:ext uri="{FF2B5EF4-FFF2-40B4-BE49-F238E27FC236}">
                <a16:creationId xmlns:a16="http://schemas.microsoft.com/office/drawing/2014/main" id="{EB8545BA-1ECD-447B-AF7A-58730A021EF9}"/>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D906F8-4131-4357-A4D4-46C23CCF0601}"/>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a:solidFill>
                  <a:schemeClr val="bg1"/>
                </a:solidFill>
              </a:rPr>
              <a:t>Unclassified</a:t>
            </a:r>
          </a:p>
        </p:txBody>
      </p:sp>
      <p:sp>
        <p:nvSpPr>
          <p:cNvPr id="26" name="Rectangle 25">
            <a:extLst>
              <a:ext uri="{FF2B5EF4-FFF2-40B4-BE49-F238E27FC236}">
                <a16:creationId xmlns:a16="http://schemas.microsoft.com/office/drawing/2014/main" id="{3646BE22-ACB0-4994-8EB1-B59832DE4779}"/>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9FF4F3C8-55EB-481D-8E71-A44EEABF0180}"/>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a:solidFill>
                <a:schemeClr val="bg1"/>
              </a:solidFill>
            </a:endParaRPr>
          </a:p>
        </p:txBody>
      </p:sp>
      <p:pic>
        <p:nvPicPr>
          <p:cNvPr id="28" name="Picture 27" descr="Assistant Secretary for Preparedness and Response logo">
            <a:extLst>
              <a:ext uri="{FF2B5EF4-FFF2-40B4-BE49-F238E27FC236}">
                <a16:creationId xmlns:a16="http://schemas.microsoft.com/office/drawing/2014/main" id="{1CFDCB89-BAC6-4126-848F-D7205D242D7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9" name="Straight Connector 28">
            <a:extLst>
              <a:ext uri="{FF2B5EF4-FFF2-40B4-BE49-F238E27FC236}">
                <a16:creationId xmlns:a16="http://schemas.microsoft.com/office/drawing/2014/main" id="{92DCB413-172D-401D-B923-589C6ED4D6A8}"/>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pic>
        <p:nvPicPr>
          <p:cNvPr id="13" name="Picture 12" descr="Logo&#10;&#10;Description automatically generated">
            <a:extLst>
              <a:ext uri="{FF2B5EF4-FFF2-40B4-BE49-F238E27FC236}">
                <a16:creationId xmlns:a16="http://schemas.microsoft.com/office/drawing/2014/main" id="{46BE19B1-0A9A-443B-8526-BDD3FB0BD04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119" y="6404807"/>
            <a:ext cx="397453" cy="397232"/>
          </a:xfrm>
          <a:prstGeom prst="rect">
            <a:avLst/>
          </a:prstGeom>
        </p:spPr>
      </p:pic>
    </p:spTree>
    <p:extLst>
      <p:ext uri="{BB962C8B-B14F-4D97-AF65-F5344CB8AC3E}">
        <p14:creationId xmlns:p14="http://schemas.microsoft.com/office/powerpoint/2010/main" val="977538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A1B04B02-8C49-4EFA-9E8C-0F5EB9C59F7A}"/>
              </a:ext>
            </a:extLst>
          </p:cNvPr>
          <p:cNvSpPr>
            <a:spLocks noGrp="1"/>
          </p:cNvSpPr>
          <p:nvPr>
            <p:ph type="title" hasCustomPrompt="1"/>
          </p:nvPr>
        </p:nvSpPr>
        <p:spPr>
          <a:xfrm>
            <a:off x="838200" y="169069"/>
            <a:ext cx="10515600" cy="960400"/>
          </a:xfrm>
        </p:spPr>
        <p:txBody>
          <a:bodyPr>
            <a:normAutofit/>
          </a:bodyPr>
          <a:lstStyle>
            <a:lvl1pPr algn="ctr">
              <a:defRPr sz="2800" b="1">
                <a:solidFill>
                  <a:schemeClr val="tx2"/>
                </a:solidFill>
              </a:defRPr>
            </a:lvl1pPr>
          </a:lstStyle>
          <a:p>
            <a:r>
              <a:rPr lang="en-US"/>
              <a:t>Slide Title is Arial Bold, 28 </a:t>
            </a:r>
            <a:r>
              <a:rPr lang="en-US" err="1"/>
              <a:t>pt</a:t>
            </a:r>
            <a:endParaRPr lang="en-US"/>
          </a:p>
        </p:txBody>
      </p:sp>
      <p:sp>
        <p:nvSpPr>
          <p:cNvPr id="14" name="TextBox 13">
            <a:extLst>
              <a:ext uri="{FF2B5EF4-FFF2-40B4-BE49-F238E27FC236}">
                <a16:creationId xmlns:a16="http://schemas.microsoft.com/office/drawing/2014/main" id="{14FDCEFC-EC38-43D5-9131-A034AFD14E54}"/>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a:solidFill>
                  <a:schemeClr val="bg1"/>
                </a:solidFill>
              </a:rPr>
              <a:t>Unclassified/For Public Use</a:t>
            </a:r>
          </a:p>
        </p:txBody>
      </p:sp>
      <p:pic>
        <p:nvPicPr>
          <p:cNvPr id="23" name="Picture 22" descr="Logo&#10;&#10;Description automatically generated">
            <a:extLst>
              <a:ext uri="{FF2B5EF4-FFF2-40B4-BE49-F238E27FC236}">
                <a16:creationId xmlns:a16="http://schemas.microsoft.com/office/drawing/2014/main" id="{9DE0BF5A-9ED6-4314-A37E-C6EF21F7601A}"/>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24" name="Rectangle 23">
            <a:extLst>
              <a:ext uri="{FF2B5EF4-FFF2-40B4-BE49-F238E27FC236}">
                <a16:creationId xmlns:a16="http://schemas.microsoft.com/office/drawing/2014/main" id="{EB8545BA-1ECD-447B-AF7A-58730A021EF9}"/>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D906F8-4131-4357-A4D4-46C23CCF0601}"/>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a:solidFill>
                  <a:schemeClr val="bg1"/>
                </a:solidFill>
              </a:rPr>
              <a:t>Unclassified</a:t>
            </a:r>
          </a:p>
        </p:txBody>
      </p:sp>
      <p:sp>
        <p:nvSpPr>
          <p:cNvPr id="26" name="Rectangle 25">
            <a:extLst>
              <a:ext uri="{FF2B5EF4-FFF2-40B4-BE49-F238E27FC236}">
                <a16:creationId xmlns:a16="http://schemas.microsoft.com/office/drawing/2014/main" id="{3646BE22-ACB0-4994-8EB1-B59832DE4779}"/>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Slide Number Placeholder 5">
            <a:extLst>
              <a:ext uri="{FF2B5EF4-FFF2-40B4-BE49-F238E27FC236}">
                <a16:creationId xmlns:a16="http://schemas.microsoft.com/office/drawing/2014/main" id="{9FF4F3C8-55EB-481D-8E71-A44EEABF0180}"/>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a:solidFill>
                <a:schemeClr val="bg1"/>
              </a:solidFill>
            </a:endParaRPr>
          </a:p>
        </p:txBody>
      </p:sp>
      <p:pic>
        <p:nvPicPr>
          <p:cNvPr id="28" name="Picture 27" descr="Assistant Secretary for Preparedness and Response logo">
            <a:extLst>
              <a:ext uri="{FF2B5EF4-FFF2-40B4-BE49-F238E27FC236}">
                <a16:creationId xmlns:a16="http://schemas.microsoft.com/office/drawing/2014/main" id="{1CFDCB89-BAC6-4126-848F-D7205D242D79}"/>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9" name="Straight Connector 28">
            <a:extLst>
              <a:ext uri="{FF2B5EF4-FFF2-40B4-BE49-F238E27FC236}">
                <a16:creationId xmlns:a16="http://schemas.microsoft.com/office/drawing/2014/main" id="{92DCB413-172D-401D-B923-589C6ED4D6A8}"/>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012DCBDE-10ED-4BDD-B977-A6A0134B5E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119" y="6404807"/>
            <a:ext cx="397453" cy="397232"/>
          </a:xfrm>
          <a:prstGeom prst="rect">
            <a:avLst/>
          </a:prstGeom>
        </p:spPr>
      </p:pic>
    </p:spTree>
    <p:extLst>
      <p:ext uri="{BB962C8B-B14F-4D97-AF65-F5344CB8AC3E}">
        <p14:creationId xmlns:p14="http://schemas.microsoft.com/office/powerpoint/2010/main" val="15250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060E68B-1286-4D37-86DC-AD3E78E94064}"/>
              </a:ext>
            </a:extLst>
          </p:cNvPr>
          <p:cNvSpPr txBox="1"/>
          <p:nvPr userDrawn="1"/>
        </p:nvSpPr>
        <p:spPr>
          <a:xfrm>
            <a:off x="4663638" y="6459246"/>
            <a:ext cx="2667000" cy="276999"/>
          </a:xfrm>
          <a:prstGeom prst="rect">
            <a:avLst/>
          </a:prstGeom>
          <a:noFill/>
        </p:spPr>
        <p:txBody>
          <a:bodyPr wrap="square" rtlCol="0">
            <a:spAutoFit/>
          </a:bodyPr>
          <a:lstStyle/>
          <a:p>
            <a:pPr algn="ctr"/>
            <a:r>
              <a:rPr lang="en-US" sz="1200" i="1">
                <a:solidFill>
                  <a:schemeClr val="bg1"/>
                </a:solidFill>
              </a:rPr>
              <a:t>Unclassified/For Public Use</a:t>
            </a:r>
          </a:p>
        </p:txBody>
      </p:sp>
      <p:pic>
        <p:nvPicPr>
          <p:cNvPr id="11" name="Picture 10" descr="Logo&#10;&#10;Description automatically generated">
            <a:extLst>
              <a:ext uri="{FF2B5EF4-FFF2-40B4-BE49-F238E27FC236}">
                <a16:creationId xmlns:a16="http://schemas.microsoft.com/office/drawing/2014/main" id="{122A477A-5D8B-4233-BAC5-76A4E047CB3B}"/>
              </a:ext>
            </a:extLst>
          </p:cNvPr>
          <p:cNvPicPr>
            <a:picLocks noChangeAspect="1"/>
          </p:cNvPicPr>
          <p:nvPr userDrawn="1"/>
        </p:nvPicPr>
        <p:blipFill rotWithShape="1">
          <a:blip r:embed="rId2" cstate="hqprint">
            <a:extLst>
              <a:ext uri="{28A0092B-C50C-407E-A947-70E740481C1C}">
                <a14:useLocalDpi xmlns:a14="http://schemas.microsoft.com/office/drawing/2010/main" val="0"/>
              </a:ext>
            </a:extLst>
          </a:blip>
          <a:srcRect b="40884"/>
          <a:stretch/>
        </p:blipFill>
        <p:spPr>
          <a:xfrm>
            <a:off x="491756" y="6444901"/>
            <a:ext cx="1219572" cy="305688"/>
          </a:xfrm>
          <a:prstGeom prst="rect">
            <a:avLst/>
          </a:prstGeom>
        </p:spPr>
      </p:pic>
      <p:sp>
        <p:nvSpPr>
          <p:cNvPr id="14" name="Rectangle 13">
            <a:extLst>
              <a:ext uri="{FF2B5EF4-FFF2-40B4-BE49-F238E27FC236}">
                <a16:creationId xmlns:a16="http://schemas.microsoft.com/office/drawing/2014/main" id="{6FFF2A5B-4073-4F87-9F45-03256D637C62}"/>
              </a:ext>
            </a:extLst>
          </p:cNvPr>
          <p:cNvSpPr/>
          <p:nvPr userDrawn="1"/>
        </p:nvSpPr>
        <p:spPr>
          <a:xfrm>
            <a:off x="0" y="6426451"/>
            <a:ext cx="12191999" cy="394767"/>
          </a:xfrm>
          <a:prstGeom prst="rect">
            <a:avLst/>
          </a:prstGeom>
          <a:solidFill>
            <a:srgbClr val="062E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7A56A770-40EF-4545-86C4-ADA8942D14F5}"/>
              </a:ext>
            </a:extLst>
          </p:cNvPr>
          <p:cNvSpPr txBox="1"/>
          <p:nvPr userDrawn="1"/>
        </p:nvSpPr>
        <p:spPr>
          <a:xfrm>
            <a:off x="4663638" y="6483960"/>
            <a:ext cx="2667000" cy="276999"/>
          </a:xfrm>
          <a:prstGeom prst="rect">
            <a:avLst/>
          </a:prstGeom>
          <a:noFill/>
        </p:spPr>
        <p:txBody>
          <a:bodyPr wrap="square" rtlCol="0">
            <a:spAutoFit/>
          </a:bodyPr>
          <a:lstStyle/>
          <a:p>
            <a:pPr algn="ctr"/>
            <a:r>
              <a:rPr lang="en-US" sz="1200" i="1">
                <a:solidFill>
                  <a:schemeClr val="bg1"/>
                </a:solidFill>
              </a:rPr>
              <a:t>Unclassified</a:t>
            </a:r>
          </a:p>
        </p:txBody>
      </p:sp>
      <p:sp>
        <p:nvSpPr>
          <p:cNvPr id="22" name="Rectangle 21">
            <a:extLst>
              <a:ext uri="{FF2B5EF4-FFF2-40B4-BE49-F238E27FC236}">
                <a16:creationId xmlns:a16="http://schemas.microsoft.com/office/drawing/2014/main" id="{32497D02-4FEF-42B9-B31C-D64A3ED0DD6A}"/>
              </a:ext>
            </a:extLst>
          </p:cNvPr>
          <p:cNvSpPr/>
          <p:nvPr userDrawn="1"/>
        </p:nvSpPr>
        <p:spPr>
          <a:xfrm>
            <a:off x="11789197" y="6429849"/>
            <a:ext cx="397453" cy="397509"/>
          </a:xfrm>
          <a:prstGeom prst="rect">
            <a:avLst/>
          </a:prstGeom>
          <a:solidFill>
            <a:srgbClr val="AA64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lide Number Placeholder 5">
            <a:extLst>
              <a:ext uri="{FF2B5EF4-FFF2-40B4-BE49-F238E27FC236}">
                <a16:creationId xmlns:a16="http://schemas.microsoft.com/office/drawing/2014/main" id="{CAECB363-F096-4D83-99FE-46D5B9AA3147}"/>
              </a:ext>
            </a:extLst>
          </p:cNvPr>
          <p:cNvSpPr txBox="1">
            <a:spLocks/>
          </p:cNvSpPr>
          <p:nvPr userDrawn="1"/>
        </p:nvSpPr>
        <p:spPr>
          <a:xfrm>
            <a:off x="11766558" y="6510466"/>
            <a:ext cx="397453" cy="217263"/>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2"/>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CC6EC649-809E-44A7-B30C-74FA5A07213F}" type="slidenum">
              <a:rPr lang="en-US" smtClean="0">
                <a:solidFill>
                  <a:schemeClr val="bg1"/>
                </a:solidFill>
              </a:rPr>
              <a:pPr algn="ctr"/>
              <a:t>‹#›</a:t>
            </a:fld>
            <a:endParaRPr lang="en-US">
              <a:solidFill>
                <a:schemeClr val="bg1"/>
              </a:solidFill>
            </a:endParaRPr>
          </a:p>
        </p:txBody>
      </p:sp>
      <p:pic>
        <p:nvPicPr>
          <p:cNvPr id="24" name="Picture 23" descr="Assistant Secretary for Preparedness and Response logo">
            <a:extLst>
              <a:ext uri="{FF2B5EF4-FFF2-40B4-BE49-F238E27FC236}">
                <a16:creationId xmlns:a16="http://schemas.microsoft.com/office/drawing/2014/main" id="{5E2A1D22-C87C-45B1-80E7-62B28E57EE2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07396" y="6539564"/>
            <a:ext cx="713092" cy="178078"/>
          </a:xfrm>
          <a:prstGeom prst="rect">
            <a:avLst/>
          </a:prstGeom>
        </p:spPr>
      </p:pic>
      <p:cxnSp>
        <p:nvCxnSpPr>
          <p:cNvPr id="25" name="Straight Connector 24">
            <a:extLst>
              <a:ext uri="{FF2B5EF4-FFF2-40B4-BE49-F238E27FC236}">
                <a16:creationId xmlns:a16="http://schemas.microsoft.com/office/drawing/2014/main" id="{549DA0A1-2E1E-4768-909F-120BF3F73F2E}"/>
              </a:ext>
            </a:extLst>
          </p:cNvPr>
          <p:cNvCxnSpPr>
            <a:cxnSpLocks/>
          </p:cNvCxnSpPr>
          <p:nvPr userDrawn="1"/>
        </p:nvCxnSpPr>
        <p:spPr>
          <a:xfrm>
            <a:off x="0" y="6821218"/>
            <a:ext cx="12192000" cy="0"/>
          </a:xfrm>
          <a:prstGeom prst="line">
            <a:avLst/>
          </a:prstGeom>
          <a:ln w="57150">
            <a:solidFill>
              <a:srgbClr val="AA6404"/>
            </a:solidFill>
          </a:ln>
        </p:spPr>
        <p:style>
          <a:lnRef idx="1">
            <a:schemeClr val="accent1"/>
          </a:lnRef>
          <a:fillRef idx="0">
            <a:schemeClr val="accent1"/>
          </a:fillRef>
          <a:effectRef idx="0">
            <a:schemeClr val="accent1"/>
          </a:effectRef>
          <a:fontRef idx="minor">
            <a:schemeClr val="tx1"/>
          </a:fontRef>
        </p:style>
      </p:cxnSp>
      <p:pic>
        <p:nvPicPr>
          <p:cNvPr id="12" name="Picture 11" descr="Logo&#10;&#10;Description automatically generated">
            <a:extLst>
              <a:ext uri="{FF2B5EF4-FFF2-40B4-BE49-F238E27FC236}">
                <a16:creationId xmlns:a16="http://schemas.microsoft.com/office/drawing/2014/main" id="{6B6B8951-1FFD-47B1-98DD-E8FCB327CFD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65119" y="6404807"/>
            <a:ext cx="397453" cy="397232"/>
          </a:xfrm>
          <a:prstGeom prst="rect">
            <a:avLst/>
          </a:prstGeom>
        </p:spPr>
      </p:pic>
    </p:spTree>
    <p:extLst>
      <p:ext uri="{BB962C8B-B14F-4D97-AF65-F5344CB8AC3E}">
        <p14:creationId xmlns:p14="http://schemas.microsoft.com/office/powerpoint/2010/main" val="11824136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7F2191-8985-4D5D-8869-1576A3D2A742}" type="datetime1">
              <a:rPr lang="en-US" smtClean="0"/>
              <a:t>10/16/2023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C535D6-2841-4267-A5CC-5FCF967988C4}" type="slidenum">
              <a:rPr lang="en-US" smtClean="0"/>
              <a:t>‹#›</a:t>
            </a:fld>
            <a:endParaRPr lang="en-US"/>
          </a:p>
        </p:txBody>
      </p:sp>
    </p:spTree>
    <p:extLst>
      <p:ext uri="{BB962C8B-B14F-4D97-AF65-F5344CB8AC3E}">
        <p14:creationId xmlns:p14="http://schemas.microsoft.com/office/powerpoint/2010/main" val="1927748622"/>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2" r:id="rId3"/>
    <p:sldLayoutId id="2147483675" r:id="rId4"/>
    <p:sldLayoutId id="2147483677" r:id="rId5"/>
    <p:sldLayoutId id="2147483676" r:id="rId6"/>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rive.hhs.gov/" TargetMode="External"/><Relationship Id="rId2" Type="http://schemas.openxmlformats.org/officeDocument/2006/relationships/hyperlink" Target="mailto:digitalhealth@hhs.gov" TargetMode="External"/><Relationship Id="rId1" Type="http://schemas.openxmlformats.org/officeDocument/2006/relationships/slideLayout" Target="../slideLayouts/slideLayout4.xml"/><Relationship Id="rId5" Type="http://schemas.openxmlformats.org/officeDocument/2006/relationships/image" Target="../media/image86.png"/><Relationship Id="rId4" Type="http://schemas.openxmlformats.org/officeDocument/2006/relationships/image" Target="../media/image85.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5" Type="http://schemas.openxmlformats.org/officeDocument/2006/relationships/image" Target="../media/image1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image" Target="../media/image20.png"/><Relationship Id="rId16" Type="http://schemas.openxmlformats.org/officeDocument/2006/relationships/image" Target="../media/image34.sv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sv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image" Target="../media/image63.svg"/><Relationship Id="rId18" Type="http://schemas.openxmlformats.org/officeDocument/2006/relationships/image" Target="../media/image68.png"/><Relationship Id="rId26" Type="http://schemas.openxmlformats.org/officeDocument/2006/relationships/image" Target="../media/image76.png"/><Relationship Id="rId3" Type="http://schemas.openxmlformats.org/officeDocument/2006/relationships/image" Target="../media/image53.png"/><Relationship Id="rId21" Type="http://schemas.openxmlformats.org/officeDocument/2006/relationships/image" Target="../media/image71.svg"/><Relationship Id="rId7" Type="http://schemas.openxmlformats.org/officeDocument/2006/relationships/image" Target="../media/image57.png"/><Relationship Id="rId12" Type="http://schemas.openxmlformats.org/officeDocument/2006/relationships/image" Target="../media/image62.png"/><Relationship Id="rId17" Type="http://schemas.openxmlformats.org/officeDocument/2006/relationships/image" Target="../media/image67.svg"/><Relationship Id="rId25" Type="http://schemas.openxmlformats.org/officeDocument/2006/relationships/image" Target="../media/image75.svg"/><Relationship Id="rId2" Type="http://schemas.openxmlformats.org/officeDocument/2006/relationships/image" Target="../media/image52.png"/><Relationship Id="rId16" Type="http://schemas.openxmlformats.org/officeDocument/2006/relationships/image" Target="../media/image66.png"/><Relationship Id="rId20" Type="http://schemas.openxmlformats.org/officeDocument/2006/relationships/image" Target="../media/image70.png"/><Relationship Id="rId29" Type="http://schemas.openxmlformats.org/officeDocument/2006/relationships/image" Target="../media/image79.svg"/><Relationship Id="rId1" Type="http://schemas.openxmlformats.org/officeDocument/2006/relationships/slideLayout" Target="../slideLayouts/slideLayout4.xml"/><Relationship Id="rId6" Type="http://schemas.openxmlformats.org/officeDocument/2006/relationships/image" Target="../media/image56.png"/><Relationship Id="rId11" Type="http://schemas.openxmlformats.org/officeDocument/2006/relationships/image" Target="../media/image61.svg"/><Relationship Id="rId24" Type="http://schemas.openxmlformats.org/officeDocument/2006/relationships/image" Target="../media/image74.png"/><Relationship Id="rId5" Type="http://schemas.openxmlformats.org/officeDocument/2006/relationships/image" Target="../media/image55.png"/><Relationship Id="rId15" Type="http://schemas.openxmlformats.org/officeDocument/2006/relationships/image" Target="../media/image65.svg"/><Relationship Id="rId23" Type="http://schemas.openxmlformats.org/officeDocument/2006/relationships/image" Target="../media/image73.svg"/><Relationship Id="rId28" Type="http://schemas.openxmlformats.org/officeDocument/2006/relationships/image" Target="../media/image78.png"/><Relationship Id="rId10" Type="http://schemas.openxmlformats.org/officeDocument/2006/relationships/image" Target="../media/image60.png"/><Relationship Id="rId19" Type="http://schemas.openxmlformats.org/officeDocument/2006/relationships/image" Target="../media/image69.svg"/><Relationship Id="rId4" Type="http://schemas.openxmlformats.org/officeDocument/2006/relationships/image" Target="../media/image54.png"/><Relationship Id="rId9" Type="http://schemas.openxmlformats.org/officeDocument/2006/relationships/image" Target="../media/image59.svg"/><Relationship Id="rId14" Type="http://schemas.openxmlformats.org/officeDocument/2006/relationships/image" Target="../media/image64.png"/><Relationship Id="rId22" Type="http://schemas.openxmlformats.org/officeDocument/2006/relationships/image" Target="../media/image72.png"/><Relationship Id="rId27" Type="http://schemas.openxmlformats.org/officeDocument/2006/relationships/image" Target="../media/image77.svg"/></Relationships>
</file>

<file path=ppt/slides/_rels/slide8.xml.rels><?xml version="1.0" encoding="UTF-8" standalone="yes"?>
<Relationships xmlns="http://schemas.openxmlformats.org/package/2006/relationships"><Relationship Id="rId3" Type="http://schemas.openxmlformats.org/officeDocument/2006/relationships/image" Target="../media/image81.svg"/><Relationship Id="rId2" Type="http://schemas.openxmlformats.org/officeDocument/2006/relationships/image" Target="../media/image80.png"/><Relationship Id="rId1" Type="http://schemas.openxmlformats.org/officeDocument/2006/relationships/slideLayout" Target="../slideLayouts/slideLayout4.xml"/><Relationship Id="rId5" Type="http://schemas.openxmlformats.org/officeDocument/2006/relationships/image" Target="../media/image83.svg"/><Relationship Id="rId4" Type="http://schemas.openxmlformats.org/officeDocument/2006/relationships/image" Target="../media/image82.png"/></Relationships>
</file>

<file path=ppt/slides/_rels/slide9.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ing Level 1" descr="DIGITAL Medical Countermeasures (MCMs) Introduction slide">
            <a:extLst>
              <a:ext uri="{FF2B5EF4-FFF2-40B4-BE49-F238E27FC236}">
                <a16:creationId xmlns:a16="http://schemas.microsoft.com/office/drawing/2014/main" id="{B96999AF-3927-4D7C-B613-AB6B4CBB05F4}"/>
              </a:ext>
            </a:extLst>
          </p:cNvPr>
          <p:cNvSpPr>
            <a:spLocks noGrp="1"/>
          </p:cNvSpPr>
          <p:nvPr>
            <p:ph type="ctrTitle"/>
          </p:nvPr>
        </p:nvSpPr>
        <p:spPr/>
        <p:txBody>
          <a:bodyPr/>
          <a:lstStyle/>
          <a:p>
            <a:r>
              <a:rPr lang="en-US" dirty="0">
                <a:solidFill>
                  <a:srgbClr val="062E61"/>
                </a:solidFill>
              </a:rPr>
              <a:t>DIGITAL Medical Countermeasures (MCMs)</a:t>
            </a:r>
          </a:p>
        </p:txBody>
      </p:sp>
      <p:sp>
        <p:nvSpPr>
          <p:cNvPr id="5" name="Subtitle 4">
            <a:extLst>
              <a:ext uri="{FF2B5EF4-FFF2-40B4-BE49-F238E27FC236}">
                <a16:creationId xmlns:a16="http://schemas.microsoft.com/office/drawing/2014/main" id="{29D16DBD-D208-4553-9795-E04BE947053D}"/>
              </a:ext>
            </a:extLst>
          </p:cNvPr>
          <p:cNvSpPr>
            <a:spLocks noGrp="1"/>
          </p:cNvSpPr>
          <p:nvPr>
            <p:ph type="subTitle" idx="1"/>
          </p:nvPr>
        </p:nvSpPr>
        <p:spPr>
          <a:xfrm>
            <a:off x="1524000" y="3602038"/>
            <a:ext cx="9144000" cy="2398046"/>
          </a:xfrm>
        </p:spPr>
        <p:txBody>
          <a:bodyPr vert="horz" lIns="91440" tIns="45720" rIns="91440" bIns="45720" rtlCol="0" anchor="t">
            <a:noAutofit/>
          </a:bodyPr>
          <a:lstStyle/>
          <a:p>
            <a:pPr>
              <a:lnSpc>
                <a:spcPct val="100000"/>
              </a:lnSpc>
              <a:spcBef>
                <a:spcPts val="0"/>
              </a:spcBef>
            </a:pPr>
            <a:r>
              <a:rPr lang="en-US" sz="2400" dirty="0"/>
              <a:t>Empowering people to respond to health security threats through rapidly deployable digital health tools</a:t>
            </a:r>
            <a:endParaRPr lang="en-US" dirty="0">
              <a:cs typeface="Arial"/>
            </a:endParaRPr>
          </a:p>
          <a:p>
            <a:pPr>
              <a:lnSpc>
                <a:spcPct val="150000"/>
              </a:lnSpc>
              <a:spcBef>
                <a:spcPts val="0"/>
              </a:spcBef>
            </a:pPr>
            <a:r>
              <a:rPr lang="en-US" sz="2400" dirty="0"/>
              <a:t>EZ-BAA Funding Opportunity #17</a:t>
            </a:r>
            <a:endParaRPr lang="en-US" sz="2400" dirty="0">
              <a:cs typeface="Arial"/>
            </a:endParaRPr>
          </a:p>
          <a:p>
            <a:pPr>
              <a:lnSpc>
                <a:spcPct val="150000"/>
              </a:lnSpc>
              <a:spcBef>
                <a:spcPts val="0"/>
              </a:spcBef>
            </a:pPr>
            <a:r>
              <a:rPr lang="en-US" sz="2400" dirty="0"/>
              <a:t>DigitalHealth@hhs.gov</a:t>
            </a:r>
            <a:endParaRPr lang="en-US" sz="2400" dirty="0">
              <a:cs typeface="Arial"/>
            </a:endParaRPr>
          </a:p>
        </p:txBody>
      </p:sp>
    </p:spTree>
    <p:extLst>
      <p:ext uri="{BB962C8B-B14F-4D97-AF65-F5344CB8AC3E}">
        <p14:creationId xmlns:p14="http://schemas.microsoft.com/office/powerpoint/2010/main" val="35564527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A9EE-D52A-B5E3-8631-063A3E6120BD}"/>
              </a:ext>
            </a:extLst>
          </p:cNvPr>
          <p:cNvSpPr>
            <a:spLocks noGrp="1"/>
          </p:cNvSpPr>
          <p:nvPr>
            <p:ph type="title"/>
          </p:nvPr>
        </p:nvSpPr>
        <p:spPr>
          <a:xfrm>
            <a:off x="838200" y="169069"/>
            <a:ext cx="10515600" cy="960400"/>
          </a:xfrm>
        </p:spPr>
        <p:txBody>
          <a:bodyPr/>
          <a:lstStyle/>
          <a:p>
            <a:r>
              <a:rPr lang="en-US"/>
              <a:t>Contact us to learn more</a:t>
            </a:r>
          </a:p>
        </p:txBody>
      </p:sp>
      <p:sp>
        <p:nvSpPr>
          <p:cNvPr id="3" name="TextBox 2">
            <a:extLst>
              <a:ext uri="{FF2B5EF4-FFF2-40B4-BE49-F238E27FC236}">
                <a16:creationId xmlns:a16="http://schemas.microsoft.com/office/drawing/2014/main" id="{998F24EF-EE66-5AF6-4239-85D8D398E2F1}"/>
              </a:ext>
            </a:extLst>
          </p:cNvPr>
          <p:cNvSpPr txBox="1"/>
          <p:nvPr/>
        </p:nvSpPr>
        <p:spPr>
          <a:xfrm>
            <a:off x="835539" y="1555772"/>
            <a:ext cx="10162528" cy="2739211"/>
          </a:xfrm>
          <a:prstGeom prst="rect">
            <a:avLst/>
          </a:prstGeom>
          <a:noFill/>
        </p:spPr>
        <p:txBody>
          <a:bodyPr wrap="square" lIns="91440" tIns="45720" rIns="91440" bIns="45720" rtlCol="0" anchor="t">
            <a:spAutoFit/>
          </a:bodyPr>
          <a:lstStyle/>
          <a:p>
            <a:pPr marL="1657350" marR="0" lvl="0" indent="0" algn="l" defTabSz="914400" rtl="0" eaLnBrk="1" fontAlgn="auto" latinLnBrk="0" hangingPunct="1">
              <a:lnSpc>
                <a:spcPct val="100000"/>
              </a:lnSpc>
              <a:spcBef>
                <a:spcPts val="1200"/>
              </a:spcBef>
              <a:spcAft>
                <a:spcPts val="0"/>
              </a:spcAft>
              <a:buClrTx/>
              <a:buSzTx/>
              <a:buFontTx/>
              <a:buNone/>
              <a:tabLst/>
              <a:defRPr/>
            </a:pPr>
            <a:endParaRPr lang="en-US" sz="2000" b="0" i="0" u="none" strike="noStrike" kern="1200" cap="none" spc="0" normalizeH="0" baseline="0" noProof="0" dirty="0">
              <a:ln>
                <a:noFill/>
              </a:ln>
              <a:solidFill>
                <a:srgbClr val="000000"/>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DRIVe</a:t>
            </a:r>
            <a:r>
              <a:rPr kumimoji="0" lang="en-US" sz="2400" b="0" i="0" u="none" strike="noStrike" kern="1200" cap="none" spc="0" normalizeH="0" baseline="0" noProof="0" dirty="0">
                <a:ln>
                  <a:noFill/>
                </a:ln>
                <a:solidFill>
                  <a:srgbClr val="000000"/>
                </a:solidFill>
                <a:effectLst/>
                <a:uLnTx/>
                <a:uFillTx/>
                <a:latin typeface="Arial"/>
                <a:ea typeface="+mn-ea"/>
                <a:cs typeface="+mn-cs"/>
              </a:rPr>
              <a:t> Area of Interest #17: Digital Medical Countermeasures</a:t>
            </a:r>
            <a:endParaRPr lang="en-US" sz="2400" b="0" i="0" u="none" strike="noStrike" kern="1200" cap="none" spc="0" normalizeH="0" baseline="0" noProof="0" dirty="0">
              <a:ln>
                <a:noFill/>
              </a:ln>
              <a:solidFill>
                <a:srgbClr val="000000"/>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400" b="0" i="0" u="none" strike="noStrike" kern="1200" cap="none" spc="0" normalizeH="0" baseline="0" noProof="0" dirty="0">
              <a:ln>
                <a:noFill/>
              </a:ln>
              <a:solidFill>
                <a:srgbClr val="000000"/>
              </a:solidFill>
              <a:effectLst/>
              <a:uLnTx/>
              <a:uFillTx/>
              <a:latin typeface="Arial"/>
              <a:cs typeface="Arial"/>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Arial"/>
                <a:ea typeface="+mn-ea"/>
                <a:cs typeface="+mn-cs"/>
                <a:hlinkClick r:id="rId2"/>
              </a:rPr>
              <a:t>digitalhealth@hhs.gov</a:t>
            </a:r>
            <a:endParaRPr lang="en-US" sz="2000" b="0" i="0" u="none" strike="noStrike" kern="1200" cap="none" spc="0" normalizeH="0" baseline="0" noProof="0" dirty="0">
              <a:ln>
                <a:noFill/>
              </a:ln>
              <a:solidFill>
                <a:srgbClr val="000000"/>
              </a:solidFill>
              <a:effectLst/>
              <a:uLnTx/>
              <a:uFillTx/>
              <a:latin typeface="Arial"/>
              <a:cs typeface="Arial"/>
            </a:endParaRPr>
          </a:p>
          <a:p>
            <a:pPr marL="1657350" marR="0" lvl="0" indent="0" algn="l" defTabSz="914400" rtl="0" eaLnBrk="1" fontAlgn="auto" latinLnBrk="0" hangingPunct="1">
              <a:lnSpc>
                <a:spcPct val="100000"/>
              </a:lnSpc>
              <a:spcBef>
                <a:spcPts val="1200"/>
              </a:spcBef>
              <a:spcAft>
                <a:spcPts val="0"/>
              </a:spcAft>
              <a:buClrTx/>
              <a:buSzTx/>
              <a:buFontTx/>
              <a:buNone/>
              <a:tabLst/>
              <a:defRPr/>
            </a:pPr>
            <a:endParaRPr lang="en-US" sz="2000" b="0" i="0" u="none" strike="noStrike" kern="1200" cap="none" spc="0" normalizeH="0" baseline="0" noProof="0" dirty="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3600"/>
              </a:spcBef>
              <a:spcAft>
                <a:spcPts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a:ea typeface="+mn-ea"/>
                <a:cs typeface="+mn-cs"/>
              </a:rPr>
              <a:t>DRIVe</a:t>
            </a:r>
            <a:r>
              <a:rPr kumimoji="0" lang="en-US" sz="2400" b="0" i="0" u="none" strike="noStrike" kern="1200" cap="none" spc="0" normalizeH="0" baseline="0" noProof="0" dirty="0">
                <a:ln>
                  <a:noFill/>
                </a:ln>
                <a:solidFill>
                  <a:srgbClr val="000000"/>
                </a:solidFill>
                <a:effectLst/>
                <a:uLnTx/>
                <a:uFillTx/>
                <a:latin typeface="Arial"/>
                <a:ea typeface="+mn-ea"/>
                <a:cs typeface="+mn-cs"/>
              </a:rPr>
              <a:t> website: </a:t>
            </a:r>
            <a:r>
              <a:rPr kumimoji="0" lang="en-US" sz="2400" b="0" i="0" u="none" strike="noStrike" kern="1200" cap="none" spc="0" normalizeH="0" baseline="0" noProof="0" dirty="0">
                <a:ln>
                  <a:noFill/>
                </a:ln>
                <a:solidFill>
                  <a:srgbClr val="000000"/>
                </a:solidFill>
                <a:effectLst/>
                <a:uLnTx/>
                <a:uFillTx/>
                <a:latin typeface="Arial"/>
                <a:ea typeface="+mn-ea"/>
                <a:cs typeface="+mn-cs"/>
                <a:hlinkClick r:id="rId3"/>
              </a:rPr>
              <a:t>https://drive.hhs.gov</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pic>
        <p:nvPicPr>
          <p:cNvPr id="5" name="Picture 4" descr="BARDA Logo">
            <a:extLst>
              <a:ext uri="{FF2B5EF4-FFF2-40B4-BE49-F238E27FC236}">
                <a16:creationId xmlns:a16="http://schemas.microsoft.com/office/drawing/2014/main" id="{2A062595-D6BA-35E8-B313-CC058F2236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73459" y="4394619"/>
            <a:ext cx="1874855" cy="1874852"/>
          </a:xfrm>
          <a:prstGeom prst="rect">
            <a:avLst/>
          </a:prstGeom>
        </p:spPr>
      </p:pic>
      <p:pic>
        <p:nvPicPr>
          <p:cNvPr id="4" name="Picture 3" descr="BARDA DRIVe Logo">
            <a:extLst>
              <a:ext uri="{FF2B5EF4-FFF2-40B4-BE49-F238E27FC236}">
                <a16:creationId xmlns:a16="http://schemas.microsoft.com/office/drawing/2014/main" id="{6DDC1EC2-CBE2-7512-3E5E-73104BEC31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10600" y="4861443"/>
            <a:ext cx="3111096" cy="1188953"/>
          </a:xfrm>
          <a:prstGeom prst="rect">
            <a:avLst/>
          </a:prstGeom>
        </p:spPr>
      </p:pic>
    </p:spTree>
    <p:extLst>
      <p:ext uri="{BB962C8B-B14F-4D97-AF65-F5344CB8AC3E}">
        <p14:creationId xmlns:p14="http://schemas.microsoft.com/office/powerpoint/2010/main" val="255467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C2B685-4C8A-70E3-002C-9B908DBA89B6}"/>
              </a:ext>
              <a:ext uri="{C183D7F6-B498-43B3-948B-1728B52AA6E4}">
                <adec:decorative xmlns:adec="http://schemas.microsoft.com/office/drawing/2017/decorative" val="1"/>
              </a:ext>
            </a:extLst>
          </p:cNvPr>
          <p:cNvSpPr/>
          <p:nvPr/>
        </p:nvSpPr>
        <p:spPr>
          <a:xfrm>
            <a:off x="211396" y="4114317"/>
            <a:ext cx="6452170" cy="2127653"/>
          </a:xfrm>
          <a:prstGeom prst="rect">
            <a:avLst/>
          </a:prstGeom>
          <a:solidFill>
            <a:srgbClr val="E1EE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Callout: Down Arrow 4">
            <a:extLst>
              <a:ext uri="{FF2B5EF4-FFF2-40B4-BE49-F238E27FC236}">
                <a16:creationId xmlns:a16="http://schemas.microsoft.com/office/drawing/2014/main" id="{3AA22C05-2A6A-7A1C-50BB-AD0137C8F5B7}"/>
              </a:ext>
              <a:ext uri="{C183D7F6-B498-43B3-948B-1728B52AA6E4}">
                <adec:decorative xmlns:adec="http://schemas.microsoft.com/office/drawing/2017/decorative" val="1"/>
              </a:ext>
            </a:extLst>
          </p:cNvPr>
          <p:cNvSpPr/>
          <p:nvPr/>
        </p:nvSpPr>
        <p:spPr>
          <a:xfrm>
            <a:off x="211396" y="1390910"/>
            <a:ext cx="6452170" cy="2677656"/>
          </a:xfrm>
          <a:prstGeom prst="downArrowCallout">
            <a:avLst>
              <a:gd name="adj1" fmla="val 34866"/>
              <a:gd name="adj2" fmla="val 25000"/>
              <a:gd name="adj3" fmla="val 25000"/>
              <a:gd name="adj4" fmla="val 64977"/>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Title 4">
            <a:extLst>
              <a:ext uri="{FF2B5EF4-FFF2-40B4-BE49-F238E27FC236}">
                <a16:creationId xmlns:a16="http://schemas.microsoft.com/office/drawing/2014/main" id="{C943A69C-F2C5-805C-8D03-BB6E3C83EE86}"/>
              </a:ext>
            </a:extLst>
          </p:cNvPr>
          <p:cNvSpPr>
            <a:spLocks noGrp="1"/>
          </p:cNvSpPr>
          <p:nvPr>
            <p:ph type="title"/>
          </p:nvPr>
        </p:nvSpPr>
        <p:spPr>
          <a:xfrm>
            <a:off x="0" y="127638"/>
            <a:ext cx="12192000" cy="960400"/>
          </a:xfrm>
        </p:spPr>
        <p:txBody>
          <a:bodyPr/>
          <a:lstStyle/>
          <a:p>
            <a:r>
              <a:rPr lang="en-US"/>
              <a:t>Digital MCMs Purpose</a:t>
            </a:r>
          </a:p>
        </p:txBody>
      </p:sp>
      <p:sp>
        <p:nvSpPr>
          <p:cNvPr id="21" name="TextBox 20">
            <a:extLst>
              <a:ext uri="{FF2B5EF4-FFF2-40B4-BE49-F238E27FC236}">
                <a16:creationId xmlns:a16="http://schemas.microsoft.com/office/drawing/2014/main" id="{7C8A4095-3301-E4BB-6E51-ED8DD491196F}"/>
              </a:ext>
            </a:extLst>
          </p:cNvPr>
          <p:cNvSpPr txBox="1"/>
          <p:nvPr/>
        </p:nvSpPr>
        <p:spPr>
          <a:xfrm>
            <a:off x="2422613" y="1429437"/>
            <a:ext cx="202400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Traditional MCMs</a:t>
            </a:r>
          </a:p>
        </p:txBody>
      </p:sp>
      <p:pic>
        <p:nvPicPr>
          <p:cNvPr id="9" name="Graphic 8" descr="Needle outline">
            <a:extLst>
              <a:ext uri="{FF2B5EF4-FFF2-40B4-BE49-F238E27FC236}">
                <a16:creationId xmlns:a16="http://schemas.microsoft.com/office/drawing/2014/main" id="{F80DC882-9722-18B3-E740-CF293B3FEAD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242614" y="1722439"/>
            <a:ext cx="889988" cy="889988"/>
          </a:xfrm>
          <a:prstGeom prst="rect">
            <a:avLst/>
          </a:prstGeom>
        </p:spPr>
      </p:pic>
      <p:sp>
        <p:nvSpPr>
          <p:cNvPr id="11" name="TextBox 10">
            <a:extLst>
              <a:ext uri="{FF2B5EF4-FFF2-40B4-BE49-F238E27FC236}">
                <a16:creationId xmlns:a16="http://schemas.microsoft.com/office/drawing/2014/main" id="{3F34A264-897B-7392-6F1F-80E711A3E396}"/>
              </a:ext>
            </a:extLst>
          </p:cNvPr>
          <p:cNvSpPr txBox="1"/>
          <p:nvPr/>
        </p:nvSpPr>
        <p:spPr>
          <a:xfrm>
            <a:off x="1074364" y="2677373"/>
            <a:ext cx="21164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Vaccines</a:t>
            </a:r>
          </a:p>
        </p:txBody>
      </p:sp>
      <p:pic>
        <p:nvPicPr>
          <p:cNvPr id="23" name="Graphic 22" descr="Test tubes outline">
            <a:extLst>
              <a:ext uri="{FF2B5EF4-FFF2-40B4-BE49-F238E27FC236}">
                <a16:creationId xmlns:a16="http://schemas.microsoft.com/office/drawing/2014/main" id="{0BEA9D7F-95CD-20C4-27FE-1B316194ECF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52681" y="1798769"/>
            <a:ext cx="832424" cy="832424"/>
          </a:xfrm>
          <a:prstGeom prst="rect">
            <a:avLst/>
          </a:prstGeom>
        </p:spPr>
      </p:pic>
      <p:sp>
        <p:nvSpPr>
          <p:cNvPr id="12" name="TextBox 11">
            <a:extLst>
              <a:ext uri="{FF2B5EF4-FFF2-40B4-BE49-F238E27FC236}">
                <a16:creationId xmlns:a16="http://schemas.microsoft.com/office/drawing/2014/main" id="{446667BB-2FB6-6BD5-9A80-8A883FE10F1B}"/>
              </a:ext>
            </a:extLst>
          </p:cNvPr>
          <p:cNvSpPr txBox="1"/>
          <p:nvPr/>
        </p:nvSpPr>
        <p:spPr>
          <a:xfrm>
            <a:off x="2743574" y="2668185"/>
            <a:ext cx="202400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Diagnostics</a:t>
            </a: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pic>
        <p:nvPicPr>
          <p:cNvPr id="10" name="Graphic 9" descr="Microscope outline">
            <a:extLst>
              <a:ext uri="{FF2B5EF4-FFF2-40B4-BE49-F238E27FC236}">
                <a16:creationId xmlns:a16="http://schemas.microsoft.com/office/drawing/2014/main" id="{24FD2A45-0225-FC59-649F-47E5C26848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67583" y="1729997"/>
            <a:ext cx="914400" cy="914400"/>
          </a:xfrm>
          <a:prstGeom prst="rect">
            <a:avLst/>
          </a:prstGeom>
        </p:spPr>
      </p:pic>
      <p:sp>
        <p:nvSpPr>
          <p:cNvPr id="13" name="TextBox 12">
            <a:extLst>
              <a:ext uri="{FF2B5EF4-FFF2-40B4-BE49-F238E27FC236}">
                <a16:creationId xmlns:a16="http://schemas.microsoft.com/office/drawing/2014/main" id="{DABD64B9-A9CB-338E-1BBC-7A85431D9943}"/>
              </a:ext>
            </a:extLst>
          </p:cNvPr>
          <p:cNvSpPr txBox="1"/>
          <p:nvPr/>
        </p:nvSpPr>
        <p:spPr>
          <a:xfrm>
            <a:off x="4519216" y="2644397"/>
            <a:ext cx="211647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Therapeutics</a:t>
            </a:r>
          </a:p>
        </p:txBody>
      </p:sp>
      <p:sp>
        <p:nvSpPr>
          <p:cNvPr id="24" name="Plus Sign 23" descr="plus sign in arrow pointing down to Digital MCMs">
            <a:extLst>
              <a:ext uri="{FF2B5EF4-FFF2-40B4-BE49-F238E27FC236}">
                <a16:creationId xmlns:a16="http://schemas.microsoft.com/office/drawing/2014/main" id="{545BEB88-3A09-840F-FB27-F7C4803A4B0F}"/>
              </a:ext>
            </a:extLst>
          </p:cNvPr>
          <p:cNvSpPr/>
          <p:nvPr/>
        </p:nvSpPr>
        <p:spPr>
          <a:xfrm>
            <a:off x="3084128" y="3144451"/>
            <a:ext cx="700977" cy="770142"/>
          </a:xfrm>
          <a:prstGeom prst="mathPlus">
            <a:avLst/>
          </a:prstGeo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2" name="TextBox 21">
            <a:extLst>
              <a:ext uri="{FF2B5EF4-FFF2-40B4-BE49-F238E27FC236}">
                <a16:creationId xmlns:a16="http://schemas.microsoft.com/office/drawing/2014/main" id="{D0343334-0413-647C-18CD-CEB84B8344EB}"/>
              </a:ext>
            </a:extLst>
          </p:cNvPr>
          <p:cNvSpPr txBox="1"/>
          <p:nvPr/>
        </p:nvSpPr>
        <p:spPr>
          <a:xfrm>
            <a:off x="2515659" y="4241309"/>
            <a:ext cx="188217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4E8542">
                    <a:lumMod val="75000"/>
                  </a:srgbClr>
                </a:solidFill>
                <a:effectLst/>
                <a:uLnTx/>
                <a:uFillTx/>
                <a:latin typeface="Arial"/>
                <a:ea typeface="+mn-ea"/>
                <a:cs typeface="+mn-cs"/>
              </a:rPr>
              <a:t>Digital MCMs</a:t>
            </a:r>
          </a:p>
        </p:txBody>
      </p:sp>
      <p:pic>
        <p:nvPicPr>
          <p:cNvPr id="8" name="Content Placeholder 8" descr="Selfie outline">
            <a:extLst>
              <a:ext uri="{FF2B5EF4-FFF2-40B4-BE49-F238E27FC236}">
                <a16:creationId xmlns:a16="http://schemas.microsoft.com/office/drawing/2014/main" id="{5C82307E-D511-20EB-0717-8664E8A9A7EA}"/>
              </a:ext>
            </a:extLst>
          </p:cNvPr>
          <p:cNvPicPr>
            <a:picLocks noGrp="1" noChangeAspect="1"/>
          </p:cNvPicPr>
          <p:nvPr>
            <p:ph idx="1"/>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29275" y="4724672"/>
            <a:ext cx="1147966" cy="1147966"/>
          </a:xfrm>
          <a:prstGeom prst="rect">
            <a:avLst/>
          </a:prstGeom>
        </p:spPr>
      </p:pic>
      <p:sp>
        <p:nvSpPr>
          <p:cNvPr id="16" name="TextBox 15">
            <a:extLst>
              <a:ext uri="{FF2B5EF4-FFF2-40B4-BE49-F238E27FC236}">
                <a16:creationId xmlns:a16="http://schemas.microsoft.com/office/drawing/2014/main" id="{392D4BC0-A3F0-D728-EEE6-A27FA242CB6F}"/>
              </a:ext>
            </a:extLst>
          </p:cNvPr>
          <p:cNvSpPr txBox="1"/>
          <p:nvPr/>
        </p:nvSpPr>
        <p:spPr>
          <a:xfrm>
            <a:off x="908734" y="5902179"/>
            <a:ext cx="20034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155197"/>
                </a:solidFill>
                <a:effectLst/>
                <a:uLnTx/>
                <a:uFillTx/>
                <a:latin typeface="Arial"/>
                <a:ea typeface="+mn-ea"/>
                <a:cs typeface="+mn-cs"/>
              </a:rPr>
              <a:t>Devices</a:t>
            </a:r>
          </a:p>
        </p:txBody>
      </p:sp>
      <p:pic>
        <p:nvPicPr>
          <p:cNvPr id="14" name="Graphic 13" descr="Remote learning science with solid fill">
            <a:extLst>
              <a:ext uri="{FF2B5EF4-FFF2-40B4-BE49-F238E27FC236}">
                <a16:creationId xmlns:a16="http://schemas.microsoft.com/office/drawing/2014/main" id="{EDC09576-4BBF-C59A-6E97-816B28C844F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82762" y="4739443"/>
            <a:ext cx="1147966" cy="1147966"/>
          </a:xfrm>
          <a:prstGeom prst="rect">
            <a:avLst/>
          </a:prstGeom>
        </p:spPr>
      </p:pic>
      <p:sp>
        <p:nvSpPr>
          <p:cNvPr id="18" name="TextBox 17">
            <a:extLst>
              <a:ext uri="{FF2B5EF4-FFF2-40B4-BE49-F238E27FC236}">
                <a16:creationId xmlns:a16="http://schemas.microsoft.com/office/drawing/2014/main" id="{5AE8D3EA-032A-1234-4DAC-8B2917885CCD}"/>
              </a:ext>
            </a:extLst>
          </p:cNvPr>
          <p:cNvSpPr txBox="1"/>
          <p:nvPr/>
        </p:nvSpPr>
        <p:spPr>
          <a:xfrm>
            <a:off x="2928112" y="5844255"/>
            <a:ext cx="105726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604878"/>
                </a:solidFill>
                <a:effectLst/>
                <a:uLnTx/>
                <a:uFillTx/>
                <a:latin typeface="Arial"/>
                <a:ea typeface="+mn-ea"/>
                <a:cs typeface="+mn-cs"/>
              </a:rPr>
              <a:t>AI &amp; ML</a:t>
            </a:r>
          </a:p>
        </p:txBody>
      </p:sp>
      <p:pic>
        <p:nvPicPr>
          <p:cNvPr id="15" name="Graphic 14" descr="Pandemic flattening curve line graph outline">
            <a:extLst>
              <a:ext uri="{FF2B5EF4-FFF2-40B4-BE49-F238E27FC236}">
                <a16:creationId xmlns:a16="http://schemas.microsoft.com/office/drawing/2014/main" id="{4C024A45-1F15-1842-F4F1-F5A0C1844D2A}"/>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791993" y="4671584"/>
            <a:ext cx="1147965" cy="1147965"/>
          </a:xfrm>
          <a:prstGeom prst="rect">
            <a:avLst/>
          </a:prstGeom>
        </p:spPr>
      </p:pic>
      <p:sp>
        <p:nvSpPr>
          <p:cNvPr id="17" name="TextBox 16">
            <a:extLst>
              <a:ext uri="{FF2B5EF4-FFF2-40B4-BE49-F238E27FC236}">
                <a16:creationId xmlns:a16="http://schemas.microsoft.com/office/drawing/2014/main" id="{BB0C56AA-F61F-E7B1-44CA-DAE6CA1E2731}"/>
              </a:ext>
            </a:extLst>
          </p:cNvPr>
          <p:cNvSpPr txBox="1"/>
          <p:nvPr/>
        </p:nvSpPr>
        <p:spPr>
          <a:xfrm>
            <a:off x="4568820" y="5872638"/>
            <a:ext cx="179361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AA6404"/>
                </a:solidFill>
                <a:effectLst/>
                <a:uLnTx/>
                <a:uFillTx/>
                <a:latin typeface="Arial"/>
                <a:ea typeface="+mn-ea"/>
                <a:cs typeface="+mn-cs"/>
              </a:rPr>
              <a:t>Data Analytics</a:t>
            </a:r>
          </a:p>
        </p:txBody>
      </p:sp>
      <p:sp>
        <p:nvSpPr>
          <p:cNvPr id="7" name="TextBox 6">
            <a:extLst>
              <a:ext uri="{FF2B5EF4-FFF2-40B4-BE49-F238E27FC236}">
                <a16:creationId xmlns:a16="http://schemas.microsoft.com/office/drawing/2014/main" id="{EB5AD202-9C4E-8260-CFB5-5E276363D689}"/>
              </a:ext>
            </a:extLst>
          </p:cNvPr>
          <p:cNvSpPr txBox="1"/>
          <p:nvPr/>
        </p:nvSpPr>
        <p:spPr>
          <a:xfrm>
            <a:off x="7216676" y="1406081"/>
            <a:ext cx="4506133" cy="1631216"/>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Arial"/>
                <a:ea typeface="Gadugi" panose="020B0502040204020203" pitchFamily="34" charset="0"/>
                <a:cs typeface="Roboto" panose="02000000000000000000" pitchFamily="2" charset="0"/>
              </a:rPr>
              <a:t>To develop innovative digital health tools to augment traditional medical countermeasures against infectious diseases and other health security threats</a:t>
            </a:r>
          </a:p>
        </p:txBody>
      </p:sp>
      <p:pic>
        <p:nvPicPr>
          <p:cNvPr id="20" name="Graphic 19" descr="Lightbulb outline">
            <a:extLst>
              <a:ext uri="{FF2B5EF4-FFF2-40B4-BE49-F238E27FC236}">
                <a16:creationId xmlns:a16="http://schemas.microsoft.com/office/drawing/2014/main" id="{46368613-9A05-3695-16D9-DCDF23BE079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991225" y="3245873"/>
            <a:ext cx="914400" cy="914400"/>
          </a:xfrm>
          <a:prstGeom prst="rect">
            <a:avLst/>
          </a:prstGeom>
        </p:spPr>
      </p:pic>
      <p:sp>
        <p:nvSpPr>
          <p:cNvPr id="19" name="TextBox 18">
            <a:extLst>
              <a:ext uri="{FF2B5EF4-FFF2-40B4-BE49-F238E27FC236}">
                <a16:creationId xmlns:a16="http://schemas.microsoft.com/office/drawing/2014/main" id="{1573CF9F-1614-B5A2-87F5-2399C3F8413A}"/>
              </a:ext>
            </a:extLst>
          </p:cNvPr>
          <p:cNvSpPr txBox="1"/>
          <p:nvPr/>
        </p:nvSpPr>
        <p:spPr>
          <a:xfrm>
            <a:off x="7046204" y="4068566"/>
            <a:ext cx="5226271" cy="2123658"/>
          </a:xfrm>
          <a:prstGeom prst="rect">
            <a:avLst/>
          </a:prstGeom>
          <a:noFill/>
        </p:spPr>
        <p:txBody>
          <a:bodyPr wrap="square" lIns="365760" tIns="182880" rIns="365760" bIns="182880"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Digital tools can bridge gaps and can augment traditional MCMs: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Provide personal health situational awareness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Facilitate the right responses</a:t>
            </a:r>
          </a:p>
          <a:p>
            <a:pPr marL="285750" marR="0" lvl="0" indent="-285750" algn="l" defTabSz="914400" rtl="0" eaLnBrk="1" fontAlgn="auto" latinLnBrk="0" hangingPunct="1">
              <a:lnSpc>
                <a:spcPct val="100000"/>
              </a:lnSpc>
              <a:spcBef>
                <a:spcPts val="0"/>
              </a:spcBef>
              <a:spcAft>
                <a:spcPts val="120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Inform at national and local levels</a:t>
            </a:r>
          </a:p>
        </p:txBody>
      </p:sp>
    </p:spTree>
    <p:extLst>
      <p:ext uri="{BB962C8B-B14F-4D97-AF65-F5344CB8AC3E}">
        <p14:creationId xmlns:p14="http://schemas.microsoft.com/office/powerpoint/2010/main" val="1688994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BFA69BD-5323-1211-0564-474A0E82B1E8}"/>
              </a:ext>
            </a:extLst>
          </p:cNvPr>
          <p:cNvSpPr>
            <a:spLocks noGrp="1"/>
          </p:cNvSpPr>
          <p:nvPr>
            <p:ph type="title"/>
          </p:nvPr>
        </p:nvSpPr>
        <p:spPr>
          <a:xfrm>
            <a:off x="0" y="179008"/>
            <a:ext cx="12192000" cy="960400"/>
          </a:xfrm>
        </p:spPr>
        <p:txBody>
          <a:bodyPr/>
          <a:lstStyle/>
          <a:p>
            <a:r>
              <a:rPr lang="en-US"/>
              <a:t>Why are digital MCMs important?</a:t>
            </a:r>
          </a:p>
        </p:txBody>
      </p:sp>
      <p:pic>
        <p:nvPicPr>
          <p:cNvPr id="24" name="Picture 23" descr="smartphone screen with apps - apps have icons indicating they're health related">
            <a:extLst>
              <a:ext uri="{FF2B5EF4-FFF2-40B4-BE49-F238E27FC236}">
                <a16:creationId xmlns:a16="http://schemas.microsoft.com/office/drawing/2014/main" id="{7E306435-96CF-B84B-0D0D-91A6E3994D50}"/>
              </a:ext>
            </a:extLst>
          </p:cNvPr>
          <p:cNvPicPr>
            <a:picLocks noChangeAspect="1"/>
          </p:cNvPicPr>
          <p:nvPr/>
        </p:nvPicPr>
        <p:blipFill>
          <a:blip r:embed="rId2"/>
          <a:stretch>
            <a:fillRect/>
          </a:stretch>
        </p:blipFill>
        <p:spPr>
          <a:xfrm>
            <a:off x="562307" y="1301544"/>
            <a:ext cx="2335151" cy="4176584"/>
          </a:xfrm>
          <a:prstGeom prst="rect">
            <a:avLst/>
          </a:prstGeom>
        </p:spPr>
      </p:pic>
      <p:sp>
        <p:nvSpPr>
          <p:cNvPr id="5" name="TextBox 4">
            <a:extLst>
              <a:ext uri="{FF2B5EF4-FFF2-40B4-BE49-F238E27FC236}">
                <a16:creationId xmlns:a16="http://schemas.microsoft.com/office/drawing/2014/main" id="{935B655F-3900-7C4F-4B86-4B5287C629C9}"/>
              </a:ext>
            </a:extLst>
          </p:cNvPr>
          <p:cNvSpPr txBox="1"/>
          <p:nvPr/>
        </p:nvSpPr>
        <p:spPr>
          <a:xfrm>
            <a:off x="846231" y="5517287"/>
            <a:ext cx="192662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55197"/>
                </a:solidFill>
                <a:effectLst/>
                <a:uLnTx/>
                <a:uFillTx/>
                <a:latin typeface="Arial"/>
                <a:ea typeface="+mn-ea"/>
                <a:cs typeface="+mn-cs"/>
              </a:rPr>
              <a:t>Smartphones are ubiquitous</a:t>
            </a:r>
          </a:p>
        </p:txBody>
      </p:sp>
      <p:cxnSp>
        <p:nvCxnSpPr>
          <p:cNvPr id="23" name="Straight Connector 22">
            <a:extLst>
              <a:ext uri="{FF2B5EF4-FFF2-40B4-BE49-F238E27FC236}">
                <a16:creationId xmlns:a16="http://schemas.microsoft.com/office/drawing/2014/main" id="{49DECD56-FE51-DC93-36B4-BB5ACC99A668}"/>
              </a:ext>
              <a:ext uri="{C183D7F6-B498-43B3-948B-1728B52AA6E4}">
                <adec:decorative xmlns:adec="http://schemas.microsoft.com/office/drawing/2017/decorative" val="1"/>
              </a:ext>
            </a:extLst>
          </p:cNvPr>
          <p:cNvCxnSpPr/>
          <p:nvPr/>
        </p:nvCxnSpPr>
        <p:spPr>
          <a:xfrm>
            <a:off x="3286897" y="1482811"/>
            <a:ext cx="0" cy="4385554"/>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C836F27-49CF-8631-FA98-4975B39A7B63}"/>
              </a:ext>
            </a:extLst>
          </p:cNvPr>
          <p:cNvSpPr txBox="1"/>
          <p:nvPr/>
        </p:nvSpPr>
        <p:spPr>
          <a:xfrm>
            <a:off x="5224859" y="1338656"/>
            <a:ext cx="447395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000000"/>
                </a:solidFill>
                <a:effectLst/>
                <a:uLnTx/>
                <a:uFillTx/>
                <a:latin typeface="Arial"/>
                <a:ea typeface="+mn-ea"/>
                <a:cs typeface="+mn-cs"/>
              </a:rPr>
              <a:t>Smartphone Apps with AI/ML  </a:t>
            </a:r>
          </a:p>
        </p:txBody>
      </p:sp>
      <p:pic>
        <p:nvPicPr>
          <p:cNvPr id="6" name="Graphic 5" descr="Run with solid fill">
            <a:extLst>
              <a:ext uri="{FF2B5EF4-FFF2-40B4-BE49-F238E27FC236}">
                <a16:creationId xmlns:a16="http://schemas.microsoft.com/office/drawing/2014/main" id="{C3ED0F5E-C9AC-EB3F-5607-5E0A163995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00940" y="2242673"/>
            <a:ext cx="942184" cy="942184"/>
          </a:xfrm>
          <a:prstGeom prst="rect">
            <a:avLst/>
          </a:prstGeom>
        </p:spPr>
      </p:pic>
      <p:sp>
        <p:nvSpPr>
          <p:cNvPr id="7" name="TextBox 6">
            <a:extLst>
              <a:ext uri="{FF2B5EF4-FFF2-40B4-BE49-F238E27FC236}">
                <a16:creationId xmlns:a16="http://schemas.microsoft.com/office/drawing/2014/main" id="{05DF0047-31A0-FB4A-3129-7FA91433AF79}"/>
              </a:ext>
            </a:extLst>
          </p:cNvPr>
          <p:cNvSpPr txBox="1"/>
          <p:nvPr/>
        </p:nvSpPr>
        <p:spPr>
          <a:xfrm>
            <a:off x="3783534" y="3320861"/>
            <a:ext cx="105516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Rapid</a:t>
            </a:r>
          </a:p>
        </p:txBody>
      </p:sp>
      <p:pic>
        <p:nvPicPr>
          <p:cNvPr id="8" name="Graphic 7" descr="Badge Cross with solid fill">
            <a:extLst>
              <a:ext uri="{FF2B5EF4-FFF2-40B4-BE49-F238E27FC236}">
                <a16:creationId xmlns:a16="http://schemas.microsoft.com/office/drawing/2014/main" id="{C9356494-1A33-8511-F59D-5971F79685E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720853" y="2328420"/>
            <a:ext cx="715127" cy="715127"/>
          </a:xfrm>
          <a:prstGeom prst="rect">
            <a:avLst/>
          </a:prstGeom>
        </p:spPr>
      </p:pic>
      <p:sp>
        <p:nvSpPr>
          <p:cNvPr id="9" name="TextBox 8">
            <a:extLst>
              <a:ext uri="{FF2B5EF4-FFF2-40B4-BE49-F238E27FC236}">
                <a16:creationId xmlns:a16="http://schemas.microsoft.com/office/drawing/2014/main" id="{DDEAEDD1-C196-FE92-6966-71D377D0C695}"/>
              </a:ext>
            </a:extLst>
          </p:cNvPr>
          <p:cNvSpPr txBox="1"/>
          <p:nvPr/>
        </p:nvSpPr>
        <p:spPr>
          <a:xfrm>
            <a:off x="5377010" y="3328672"/>
            <a:ext cx="1546126"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No additional device required</a:t>
            </a:r>
          </a:p>
        </p:txBody>
      </p:sp>
      <p:pic>
        <p:nvPicPr>
          <p:cNvPr id="10" name="Graphic 9" descr="Work from home Wi-Fi with solid fill">
            <a:extLst>
              <a:ext uri="{FF2B5EF4-FFF2-40B4-BE49-F238E27FC236}">
                <a16:creationId xmlns:a16="http://schemas.microsoft.com/office/drawing/2014/main" id="{43E08207-E965-ACF3-FDC9-46FABCE25E3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04178" y="2300285"/>
            <a:ext cx="765025" cy="765025"/>
          </a:xfrm>
          <a:prstGeom prst="rect">
            <a:avLst/>
          </a:prstGeom>
        </p:spPr>
      </p:pic>
      <p:sp>
        <p:nvSpPr>
          <p:cNvPr id="11" name="TextBox 10">
            <a:extLst>
              <a:ext uri="{FF2B5EF4-FFF2-40B4-BE49-F238E27FC236}">
                <a16:creationId xmlns:a16="http://schemas.microsoft.com/office/drawing/2014/main" id="{C0EB8A0E-BB7E-CA20-6DD7-37BD445365EA}"/>
              </a:ext>
            </a:extLst>
          </p:cNvPr>
          <p:cNvSpPr txBox="1"/>
          <p:nvPr/>
        </p:nvSpPr>
        <p:spPr>
          <a:xfrm>
            <a:off x="7611983" y="3225719"/>
            <a:ext cx="1046563"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Use at home</a:t>
            </a:r>
          </a:p>
        </p:txBody>
      </p:sp>
      <p:pic>
        <p:nvPicPr>
          <p:cNvPr id="12" name="Graphic 11" descr="Group success with solid fill">
            <a:extLst>
              <a:ext uri="{FF2B5EF4-FFF2-40B4-BE49-F238E27FC236}">
                <a16:creationId xmlns:a16="http://schemas.microsoft.com/office/drawing/2014/main" id="{5DA2AD2F-3CE9-0831-F000-A10201157C0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97034" y="2100401"/>
            <a:ext cx="1074517" cy="1074517"/>
          </a:xfrm>
          <a:prstGeom prst="rect">
            <a:avLst/>
          </a:prstGeom>
        </p:spPr>
      </p:pic>
      <p:sp>
        <p:nvSpPr>
          <p:cNvPr id="13" name="TextBox 12">
            <a:extLst>
              <a:ext uri="{FF2B5EF4-FFF2-40B4-BE49-F238E27FC236}">
                <a16:creationId xmlns:a16="http://schemas.microsoft.com/office/drawing/2014/main" id="{C5179742-384C-EE5C-E148-429F87DE890B}"/>
              </a:ext>
            </a:extLst>
          </p:cNvPr>
          <p:cNvSpPr txBox="1"/>
          <p:nvPr/>
        </p:nvSpPr>
        <p:spPr>
          <a:xfrm>
            <a:off x="9171110" y="3222520"/>
            <a:ext cx="1526364" cy="92333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Universally available &amp; equitable</a:t>
            </a:r>
          </a:p>
        </p:txBody>
      </p:sp>
      <p:pic>
        <p:nvPicPr>
          <p:cNvPr id="14" name="Graphic 13" descr="Business Growth with solid fill">
            <a:extLst>
              <a:ext uri="{FF2B5EF4-FFF2-40B4-BE49-F238E27FC236}">
                <a16:creationId xmlns:a16="http://schemas.microsoft.com/office/drawing/2014/main" id="{150996F2-904F-C676-58CA-66F290009FC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924300" y="4450599"/>
            <a:ext cx="914400" cy="914400"/>
          </a:xfrm>
          <a:prstGeom prst="rect">
            <a:avLst/>
          </a:prstGeom>
        </p:spPr>
      </p:pic>
      <p:sp>
        <p:nvSpPr>
          <p:cNvPr id="15" name="TextBox 14">
            <a:extLst>
              <a:ext uri="{FF2B5EF4-FFF2-40B4-BE49-F238E27FC236}">
                <a16:creationId xmlns:a16="http://schemas.microsoft.com/office/drawing/2014/main" id="{5028A07D-45A0-9DF6-E3DF-C5F97E0E9879}"/>
              </a:ext>
            </a:extLst>
          </p:cNvPr>
          <p:cNvSpPr txBox="1"/>
          <p:nvPr/>
        </p:nvSpPr>
        <p:spPr>
          <a:xfrm>
            <a:off x="3805202" y="5489025"/>
            <a:ext cx="128189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Scalable</a:t>
            </a:r>
          </a:p>
        </p:txBody>
      </p:sp>
      <p:pic>
        <p:nvPicPr>
          <p:cNvPr id="16" name="Graphic 15" descr="Open hand with plant with solid fill">
            <a:extLst>
              <a:ext uri="{FF2B5EF4-FFF2-40B4-BE49-F238E27FC236}">
                <a16:creationId xmlns:a16="http://schemas.microsoft.com/office/drawing/2014/main" id="{4090D355-21B5-613C-2EFF-2342AAAC521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941344" y="4537128"/>
            <a:ext cx="837562" cy="837562"/>
          </a:xfrm>
          <a:prstGeom prst="rect">
            <a:avLst/>
          </a:prstGeom>
        </p:spPr>
      </p:pic>
      <p:sp>
        <p:nvSpPr>
          <p:cNvPr id="17" name="TextBox 16">
            <a:extLst>
              <a:ext uri="{FF2B5EF4-FFF2-40B4-BE49-F238E27FC236}">
                <a16:creationId xmlns:a16="http://schemas.microsoft.com/office/drawing/2014/main" id="{5E48E195-21EB-0173-9AE1-1DFAC869B749}"/>
              </a:ext>
            </a:extLst>
          </p:cNvPr>
          <p:cNvSpPr txBox="1"/>
          <p:nvPr/>
        </p:nvSpPr>
        <p:spPr>
          <a:xfrm>
            <a:off x="5463961" y="5499033"/>
            <a:ext cx="1849055"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Sustainable</a:t>
            </a:r>
          </a:p>
        </p:txBody>
      </p:sp>
      <p:pic>
        <p:nvPicPr>
          <p:cNvPr id="18" name="Graphic 17" descr="Dollar with solid fill">
            <a:extLst>
              <a:ext uri="{FF2B5EF4-FFF2-40B4-BE49-F238E27FC236}">
                <a16:creationId xmlns:a16="http://schemas.microsoft.com/office/drawing/2014/main" id="{20B57599-A387-943B-46A9-A3D56093328B}"/>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25407" y="4529767"/>
            <a:ext cx="837563" cy="837563"/>
          </a:xfrm>
          <a:prstGeom prst="rect">
            <a:avLst/>
          </a:prstGeom>
        </p:spPr>
      </p:pic>
      <p:sp>
        <p:nvSpPr>
          <p:cNvPr id="19" name="TextBox 18">
            <a:extLst>
              <a:ext uri="{FF2B5EF4-FFF2-40B4-BE49-F238E27FC236}">
                <a16:creationId xmlns:a16="http://schemas.microsoft.com/office/drawing/2014/main" id="{DC49E3DD-3420-7A08-945C-8049FC54AB6B}"/>
              </a:ext>
            </a:extLst>
          </p:cNvPr>
          <p:cNvSpPr txBox="1"/>
          <p:nvPr/>
        </p:nvSpPr>
        <p:spPr>
          <a:xfrm>
            <a:off x="7625698" y="5489706"/>
            <a:ext cx="168701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Inexpensive</a:t>
            </a:r>
          </a:p>
        </p:txBody>
      </p:sp>
      <p:pic>
        <p:nvPicPr>
          <p:cNvPr id="20" name="Graphic 19" descr="Pinch Zoom Out with solid fill">
            <a:extLst>
              <a:ext uri="{FF2B5EF4-FFF2-40B4-BE49-F238E27FC236}">
                <a16:creationId xmlns:a16="http://schemas.microsoft.com/office/drawing/2014/main" id="{EE144AB0-49EA-C1C6-7AB2-34A66FF3929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530529" y="4524046"/>
            <a:ext cx="903453" cy="903453"/>
          </a:xfrm>
          <a:prstGeom prst="rect">
            <a:avLst/>
          </a:prstGeom>
        </p:spPr>
      </p:pic>
      <p:sp>
        <p:nvSpPr>
          <p:cNvPr id="21" name="TextBox 20">
            <a:extLst>
              <a:ext uri="{FF2B5EF4-FFF2-40B4-BE49-F238E27FC236}">
                <a16:creationId xmlns:a16="http://schemas.microsoft.com/office/drawing/2014/main" id="{5AE6F5BA-4176-90BD-4C98-69089F286DEE}"/>
              </a:ext>
            </a:extLst>
          </p:cNvPr>
          <p:cNvSpPr txBox="1"/>
          <p:nvPr/>
        </p:nvSpPr>
        <p:spPr>
          <a:xfrm>
            <a:off x="9298993" y="5489706"/>
            <a:ext cx="1471594"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Arial"/>
                <a:ea typeface="+mn-ea"/>
                <a:cs typeface="+mn-cs"/>
              </a:rPr>
              <a:t>Easy to use </a:t>
            </a:r>
          </a:p>
        </p:txBody>
      </p:sp>
    </p:spTree>
    <p:extLst>
      <p:ext uri="{BB962C8B-B14F-4D97-AF65-F5344CB8AC3E}">
        <p14:creationId xmlns:p14="http://schemas.microsoft.com/office/powerpoint/2010/main" val="7410198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046BC84-71F5-D36A-C2C0-1E258E927ACE}"/>
              </a:ext>
            </a:extLst>
          </p:cNvPr>
          <p:cNvSpPr>
            <a:spLocks noGrp="1"/>
          </p:cNvSpPr>
          <p:nvPr>
            <p:ph type="title"/>
          </p:nvPr>
        </p:nvSpPr>
        <p:spPr>
          <a:xfrm>
            <a:off x="838200" y="169069"/>
            <a:ext cx="10515600" cy="960400"/>
          </a:xfrm>
        </p:spPr>
        <p:txBody>
          <a:bodyPr/>
          <a:lstStyle/>
          <a:p>
            <a:r>
              <a:rPr lang="en-US" dirty="0"/>
              <a:t>Digital MCM Partners</a:t>
            </a:r>
          </a:p>
        </p:txBody>
      </p:sp>
      <p:pic>
        <p:nvPicPr>
          <p:cNvPr id="5" name="Picture 10" descr="VisualDx">
            <a:extLst>
              <a:ext uri="{FF2B5EF4-FFF2-40B4-BE49-F238E27FC236}">
                <a16:creationId xmlns:a16="http://schemas.microsoft.com/office/drawing/2014/main" id="{F17FD8A3-2444-A25F-377C-BA71EBC739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3083" y="1606601"/>
            <a:ext cx="3035054" cy="81305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AD221E5-9A73-0A0B-B620-00D3C632747B}"/>
              </a:ext>
            </a:extLst>
          </p:cNvPr>
          <p:cNvSpPr txBox="1"/>
          <p:nvPr/>
        </p:nvSpPr>
        <p:spPr>
          <a:xfrm>
            <a:off x="396477" y="2690956"/>
            <a:ext cx="3300823" cy="646331"/>
          </a:xfrm>
          <a:prstGeom prst="rect">
            <a:avLst/>
          </a:prstGeom>
          <a:noFill/>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Developing a machine learning algorithm for the identification of MPOX based on images of skin lesion morphology and questionnaire responses</a:t>
            </a:r>
          </a:p>
        </p:txBody>
      </p:sp>
      <p:cxnSp>
        <p:nvCxnSpPr>
          <p:cNvPr id="17" name="Straight Connector 16">
            <a:extLst>
              <a:ext uri="{FF2B5EF4-FFF2-40B4-BE49-F238E27FC236}">
                <a16:creationId xmlns:a16="http://schemas.microsoft.com/office/drawing/2014/main" id="{7DEB67AB-F196-9398-F346-6B8737F9989E}"/>
              </a:ext>
              <a:ext uri="{C183D7F6-B498-43B3-948B-1728B52AA6E4}">
                <adec:decorative xmlns:adec="http://schemas.microsoft.com/office/drawing/2017/decorative" val="1"/>
              </a:ext>
            </a:extLst>
          </p:cNvPr>
          <p:cNvCxnSpPr>
            <a:cxnSpLocks/>
          </p:cNvCxnSpPr>
          <p:nvPr/>
        </p:nvCxnSpPr>
        <p:spPr>
          <a:xfrm>
            <a:off x="3904312" y="1330036"/>
            <a:ext cx="0" cy="4712856"/>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pic>
        <p:nvPicPr>
          <p:cNvPr id="7" name="Picture 22" descr="98point6 Announces New Strategic Direction To License Primary Care Platform">
            <a:extLst>
              <a:ext uri="{FF2B5EF4-FFF2-40B4-BE49-F238E27FC236}">
                <a16:creationId xmlns:a16="http://schemas.microsoft.com/office/drawing/2014/main" id="{DD7FC5D6-6286-31B3-2B38-A08A26BEC9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7725" y="1529250"/>
            <a:ext cx="2201997" cy="1156319"/>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14411617-1666-7DED-AD28-3C5585F83E1B}"/>
              </a:ext>
            </a:extLst>
          </p:cNvPr>
          <p:cNvSpPr txBox="1"/>
          <p:nvPr/>
        </p:nvSpPr>
        <p:spPr>
          <a:xfrm>
            <a:off x="4053354" y="2693877"/>
            <a:ext cx="3665519" cy="646331"/>
          </a:xfrm>
          <a:prstGeom prst="rect">
            <a:avLst/>
          </a:prstGeom>
          <a:noFill/>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4444"/>
                </a:solidFill>
                <a:effectLst/>
                <a:uLnTx/>
                <a:uFillTx/>
                <a:latin typeface="Calibri"/>
                <a:ea typeface="Times New Roman" panose="02020603050405020304" pitchFamily="18" charset="0"/>
                <a:cs typeface="Calibri"/>
              </a:rPr>
              <a:t>Telehealth service with AI/ML to provide a comprehensive program of diagnosis, assessment, triage, reporting and tracking of SARS-CoV-2 infections</a:t>
            </a:r>
          </a:p>
        </p:txBody>
      </p:sp>
      <p:cxnSp>
        <p:nvCxnSpPr>
          <p:cNvPr id="18" name="Straight Connector 17">
            <a:extLst>
              <a:ext uri="{FF2B5EF4-FFF2-40B4-BE49-F238E27FC236}">
                <a16:creationId xmlns:a16="http://schemas.microsoft.com/office/drawing/2014/main" id="{D97DA112-3026-B312-BD74-9405141A933D}"/>
              </a:ext>
              <a:ext uri="{C183D7F6-B498-43B3-948B-1728B52AA6E4}">
                <adec:decorative xmlns:adec="http://schemas.microsoft.com/office/drawing/2017/decorative" val="1"/>
              </a:ext>
            </a:extLst>
          </p:cNvPr>
          <p:cNvCxnSpPr>
            <a:cxnSpLocks/>
          </p:cNvCxnSpPr>
          <p:nvPr/>
        </p:nvCxnSpPr>
        <p:spPr>
          <a:xfrm>
            <a:off x="7932159" y="1414586"/>
            <a:ext cx="0" cy="4539733"/>
          </a:xfrm>
          <a:prstGeom prst="line">
            <a:avLst/>
          </a:prstGeom>
          <a:ln>
            <a:solidFill>
              <a:schemeClr val="bg2">
                <a:lumMod val="75000"/>
              </a:schemeClr>
            </a:solidFill>
          </a:ln>
        </p:spPr>
        <p:style>
          <a:lnRef idx="1">
            <a:schemeClr val="dk1"/>
          </a:lnRef>
          <a:fillRef idx="0">
            <a:schemeClr val="dk1"/>
          </a:fillRef>
          <a:effectRef idx="0">
            <a:schemeClr val="dk1"/>
          </a:effectRef>
          <a:fontRef idx="minor">
            <a:schemeClr val="tx1"/>
          </a:fontRef>
        </p:style>
      </p:cxnSp>
      <p:pic>
        <p:nvPicPr>
          <p:cNvPr id="19" name="Picture 18" descr="Raisonance logo">
            <a:extLst>
              <a:ext uri="{FF2B5EF4-FFF2-40B4-BE49-F238E27FC236}">
                <a16:creationId xmlns:a16="http://schemas.microsoft.com/office/drawing/2014/main" id="{A0E7D1B8-7553-963D-14B0-EF8E7E3C01A4}"/>
              </a:ext>
            </a:extLst>
          </p:cNvPr>
          <p:cNvPicPr>
            <a:picLocks noChangeAspect="1"/>
          </p:cNvPicPr>
          <p:nvPr/>
        </p:nvPicPr>
        <p:blipFill>
          <a:blip r:embed="rId4"/>
          <a:stretch>
            <a:fillRect/>
          </a:stretch>
        </p:blipFill>
        <p:spPr>
          <a:xfrm>
            <a:off x="8202863" y="1503607"/>
            <a:ext cx="3521467" cy="960400"/>
          </a:xfrm>
          <a:prstGeom prst="rect">
            <a:avLst/>
          </a:prstGeom>
        </p:spPr>
      </p:pic>
      <p:sp>
        <p:nvSpPr>
          <p:cNvPr id="14" name="TextBox 13">
            <a:extLst>
              <a:ext uri="{FF2B5EF4-FFF2-40B4-BE49-F238E27FC236}">
                <a16:creationId xmlns:a16="http://schemas.microsoft.com/office/drawing/2014/main" id="{B1462CB0-160D-B028-B7A5-AFA74B473135}"/>
              </a:ext>
            </a:extLst>
          </p:cNvPr>
          <p:cNvSpPr txBox="1"/>
          <p:nvPr/>
        </p:nvSpPr>
        <p:spPr>
          <a:xfrm>
            <a:off x="8202863" y="2690957"/>
            <a:ext cx="3323509" cy="646331"/>
          </a:xfrm>
          <a:prstGeom prst="rect">
            <a:avLst/>
          </a:prstGeom>
          <a:noFill/>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23130"/>
                </a:solidFill>
                <a:effectLst/>
                <a:uLnTx/>
                <a:uFillTx/>
                <a:latin typeface="Calibri"/>
                <a:ea typeface="Gadugi"/>
                <a:cs typeface="Calibri"/>
              </a:rPr>
              <a:t>Development of </a:t>
            </a:r>
            <a:r>
              <a:rPr kumimoji="0" lang="en-US" sz="1200" b="0" i="0" u="none" strike="noStrike" kern="1200" cap="none" spc="0" normalizeH="0" baseline="0" noProof="0" dirty="0" err="1">
                <a:ln>
                  <a:noFill/>
                </a:ln>
                <a:solidFill>
                  <a:srgbClr val="323130"/>
                </a:solidFill>
                <a:effectLst/>
                <a:uLnTx/>
                <a:uFillTx/>
                <a:latin typeface="Calibri"/>
                <a:ea typeface="Gadugi"/>
                <a:cs typeface="Calibri"/>
              </a:rPr>
              <a:t>AudibleHealth</a:t>
            </a:r>
            <a:r>
              <a:rPr kumimoji="0" lang="en-US" sz="1200" b="0" i="0" u="none" strike="noStrike" kern="1200" cap="none" spc="0" normalizeH="0" baseline="0" noProof="0" dirty="0">
                <a:ln>
                  <a:noFill/>
                </a:ln>
                <a:solidFill>
                  <a:srgbClr val="323130"/>
                </a:solidFill>
                <a:effectLst/>
                <a:uLnTx/>
                <a:uFillTx/>
                <a:latin typeface="Calibri"/>
                <a:ea typeface="Gadugi"/>
                <a:cs typeface="Calibri"/>
              </a:rPr>
              <a:t> Dx AI/ML platform using forced cough vocalization (FCV) to diagnose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23130"/>
                </a:solidFill>
                <a:effectLst/>
                <a:uLnTx/>
                <a:uFillTx/>
                <a:latin typeface="Calibri"/>
                <a:ea typeface="Gadugi"/>
                <a:cs typeface="Calibri"/>
              </a:rPr>
              <a:t>respiratory infections</a:t>
            </a:r>
            <a:endParaRPr lang="en-US" sz="1200" b="0" i="0" u="none" strike="noStrike" kern="1200" cap="none" spc="0" normalizeH="0" baseline="0" noProof="0" dirty="0">
              <a:ln>
                <a:noFill/>
              </a:ln>
              <a:solidFill>
                <a:srgbClr val="323130"/>
              </a:solidFill>
              <a:effectLst/>
              <a:uLnTx/>
              <a:uFillTx/>
              <a:latin typeface="Calibri"/>
              <a:ea typeface="Gadugi"/>
              <a:cs typeface="Calibri"/>
            </a:endParaRPr>
          </a:p>
        </p:txBody>
      </p:sp>
      <p:cxnSp>
        <p:nvCxnSpPr>
          <p:cNvPr id="16" name="Straight Connector 15">
            <a:extLst>
              <a:ext uri="{FF2B5EF4-FFF2-40B4-BE49-F238E27FC236}">
                <a16:creationId xmlns:a16="http://schemas.microsoft.com/office/drawing/2014/main" id="{245CF363-C6BC-1D15-2971-836B0C9D56B5}"/>
              </a:ext>
              <a:ext uri="{C183D7F6-B498-43B3-948B-1728B52AA6E4}">
                <adec:decorative xmlns:adec="http://schemas.microsoft.com/office/drawing/2017/decorative" val="1"/>
              </a:ext>
            </a:extLst>
          </p:cNvPr>
          <p:cNvCxnSpPr>
            <a:cxnSpLocks/>
          </p:cNvCxnSpPr>
          <p:nvPr/>
        </p:nvCxnSpPr>
        <p:spPr>
          <a:xfrm>
            <a:off x="581891" y="3547276"/>
            <a:ext cx="10944481" cy="0"/>
          </a:xfrm>
          <a:prstGeom prst="line">
            <a:avLst/>
          </a:prstGeom>
          <a:ln>
            <a:solidFill>
              <a:schemeClr val="bg2">
                <a:lumMod val="90000"/>
              </a:schemeClr>
            </a:solidFill>
          </a:ln>
        </p:spPr>
        <p:style>
          <a:lnRef idx="1">
            <a:schemeClr val="dk1"/>
          </a:lnRef>
          <a:fillRef idx="0">
            <a:schemeClr val="dk1"/>
          </a:fillRef>
          <a:effectRef idx="0">
            <a:schemeClr val="dk1"/>
          </a:effectRef>
          <a:fontRef idx="minor">
            <a:schemeClr val="tx1"/>
          </a:fontRef>
        </p:style>
      </p:cxnSp>
      <p:pic>
        <p:nvPicPr>
          <p:cNvPr id="6" name="Picture 20" descr="Virufy">
            <a:extLst>
              <a:ext uri="{FF2B5EF4-FFF2-40B4-BE49-F238E27FC236}">
                <a16:creationId xmlns:a16="http://schemas.microsoft.com/office/drawing/2014/main" id="{15AA3E43-4225-044A-B3D6-DCCD9918CF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729" y="3684453"/>
            <a:ext cx="2680612" cy="150784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EB88A4F-DAAA-5F0A-16D4-0CF0D4A96483}"/>
              </a:ext>
            </a:extLst>
          </p:cNvPr>
          <p:cNvSpPr txBox="1"/>
          <p:nvPr/>
        </p:nvSpPr>
        <p:spPr>
          <a:xfrm>
            <a:off x="474160" y="5191755"/>
            <a:ext cx="3323509" cy="646331"/>
          </a:xfrm>
          <a:prstGeom prst="rect">
            <a:avLst/>
          </a:prstGeom>
          <a:noFill/>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23130"/>
                </a:solidFill>
                <a:effectLst/>
                <a:uLnTx/>
                <a:uFillTx/>
                <a:latin typeface="Calibri"/>
                <a:ea typeface="Gadugi"/>
                <a:cs typeface="Calibri"/>
              </a:rPr>
              <a:t>Developing and validating an AI-enabled solution for COVID-19 screening using seconds of cough and/or speech audio</a:t>
            </a:r>
          </a:p>
        </p:txBody>
      </p:sp>
      <p:pic>
        <p:nvPicPr>
          <p:cNvPr id="8" name="Picture 24" descr="CVS Health Logo and Tagline -">
            <a:extLst>
              <a:ext uri="{FF2B5EF4-FFF2-40B4-BE49-F238E27FC236}">
                <a16:creationId xmlns:a16="http://schemas.microsoft.com/office/drawing/2014/main" id="{FECB9949-0279-A4FD-D970-5C05CE0F798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8434" b="26941"/>
          <a:stretch/>
        </p:blipFill>
        <p:spPr bwMode="auto">
          <a:xfrm>
            <a:off x="4487725" y="3752672"/>
            <a:ext cx="2922352" cy="110900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96DFCF5-74E3-B788-5C07-03A5DEBD14E1}"/>
              </a:ext>
            </a:extLst>
          </p:cNvPr>
          <p:cNvSpPr txBox="1"/>
          <p:nvPr/>
        </p:nvSpPr>
        <p:spPr>
          <a:xfrm>
            <a:off x="4053354" y="5183482"/>
            <a:ext cx="3749474" cy="646331"/>
          </a:xfrm>
          <a:prstGeom prst="rect">
            <a:avLst/>
          </a:prstGeom>
          <a:noFill/>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Analysis of COVID-19 testing data to identify persons who have received a COVID vaccination through self-reporting and who subsequently had a COVID-19 positive test</a:t>
            </a:r>
          </a:p>
        </p:txBody>
      </p:sp>
      <p:sp>
        <p:nvSpPr>
          <p:cNvPr id="9" name="Rectangle 8">
            <a:extLst>
              <a:ext uri="{FF2B5EF4-FFF2-40B4-BE49-F238E27FC236}">
                <a16:creationId xmlns:a16="http://schemas.microsoft.com/office/drawing/2014/main" id="{077E18AF-470C-4774-A0BB-259705A934AE}"/>
              </a:ext>
            </a:extLst>
          </p:cNvPr>
          <p:cNvSpPr/>
          <p:nvPr/>
        </p:nvSpPr>
        <p:spPr>
          <a:xfrm>
            <a:off x="8599491" y="3812821"/>
            <a:ext cx="2362019" cy="1156319"/>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solidFill>
                <a:effectLst/>
                <a:uLnTx/>
                <a:uFillTx/>
                <a:latin typeface="Arial"/>
                <a:ea typeface="+mn-ea"/>
                <a:cs typeface="+mn-cs"/>
              </a:rPr>
              <a:t>?</a:t>
            </a:r>
          </a:p>
        </p:txBody>
      </p:sp>
      <p:sp>
        <p:nvSpPr>
          <p:cNvPr id="15" name="TextBox 14">
            <a:extLst>
              <a:ext uri="{FF2B5EF4-FFF2-40B4-BE49-F238E27FC236}">
                <a16:creationId xmlns:a16="http://schemas.microsoft.com/office/drawing/2014/main" id="{A4E4F956-C027-3165-71AC-3ABC7AA916C4}"/>
              </a:ext>
            </a:extLst>
          </p:cNvPr>
          <p:cNvSpPr txBox="1"/>
          <p:nvPr/>
        </p:nvSpPr>
        <p:spPr>
          <a:xfrm>
            <a:off x="8345085" y="5186088"/>
            <a:ext cx="2870829" cy="461665"/>
          </a:xfrm>
          <a:prstGeom prst="rect">
            <a:avLst/>
          </a:prstGeom>
          <a:noFill/>
        </p:spPr>
        <p:txBody>
          <a:bodyPr wrap="square" lIns="91440" tIns="45720" rIns="91440" bIns="4572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23130"/>
                </a:solidFill>
                <a:effectLst/>
                <a:uLnTx/>
                <a:uFillTx/>
                <a:latin typeface="Calibri"/>
                <a:ea typeface="Gadugi"/>
                <a:cs typeface="Calibri"/>
              </a:rPr>
              <a:t>The funding opportunity is open and your company can be the next!</a:t>
            </a:r>
            <a:endParaRPr kumimoji="0" lang="en-US" sz="1200" b="0" i="0" u="none" strike="noStrike" kern="1200" cap="none" spc="0" normalizeH="0" baseline="0" noProof="0" dirty="0">
              <a:ln>
                <a:noFill/>
              </a:ln>
              <a:solidFill>
                <a:srgbClr val="000000"/>
              </a:solidFill>
              <a:effectLst/>
              <a:uLnTx/>
              <a:uFillTx/>
              <a:latin typeface="Arial"/>
              <a:ea typeface="+mn-ea"/>
              <a:cs typeface="Calibri"/>
            </a:endParaRPr>
          </a:p>
        </p:txBody>
      </p:sp>
    </p:spTree>
    <p:extLst>
      <p:ext uri="{BB962C8B-B14F-4D97-AF65-F5344CB8AC3E}">
        <p14:creationId xmlns:p14="http://schemas.microsoft.com/office/powerpoint/2010/main" val="2548541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8F4D8AF-281B-0D4F-168A-C7D962A3F95F}"/>
              </a:ext>
            </a:extLst>
          </p:cNvPr>
          <p:cNvSpPr>
            <a:spLocks noGrp="1"/>
          </p:cNvSpPr>
          <p:nvPr>
            <p:ph type="title"/>
          </p:nvPr>
        </p:nvSpPr>
        <p:spPr>
          <a:xfrm>
            <a:off x="838200" y="169069"/>
            <a:ext cx="10515600" cy="960400"/>
          </a:xfrm>
        </p:spPr>
        <p:txBody>
          <a:bodyPr/>
          <a:lstStyle/>
          <a:p>
            <a:r>
              <a:rPr lang="en-US"/>
              <a:t>Digital MCM Portfolio: Diagnostics</a:t>
            </a:r>
          </a:p>
        </p:txBody>
      </p:sp>
      <p:sp>
        <p:nvSpPr>
          <p:cNvPr id="4" name="Content Placeholder 3">
            <a:extLst>
              <a:ext uri="{FF2B5EF4-FFF2-40B4-BE49-F238E27FC236}">
                <a16:creationId xmlns:a16="http://schemas.microsoft.com/office/drawing/2014/main" id="{C4473310-1F8D-5BD6-5EE3-317ABC4B6DB8}"/>
              </a:ext>
            </a:extLst>
          </p:cNvPr>
          <p:cNvSpPr>
            <a:spLocks noGrp="1"/>
          </p:cNvSpPr>
          <p:nvPr>
            <p:ph sz="half" idx="1"/>
          </p:nvPr>
        </p:nvSpPr>
        <p:spPr>
          <a:xfrm>
            <a:off x="1418522" y="1373646"/>
            <a:ext cx="2732903" cy="670265"/>
          </a:xfrm>
        </p:spPr>
        <p:txBody>
          <a:bodyPr/>
          <a:lstStyle/>
          <a:p>
            <a:pPr marL="0" indent="0">
              <a:buNone/>
            </a:pPr>
            <a:r>
              <a:rPr lang="en-US" dirty="0"/>
              <a:t>Audio-based</a:t>
            </a:r>
          </a:p>
        </p:txBody>
      </p:sp>
      <p:pic>
        <p:nvPicPr>
          <p:cNvPr id="7" name="object 7" descr="image of smartphone screen, with app">
            <a:extLst>
              <a:ext uri="{FF2B5EF4-FFF2-40B4-BE49-F238E27FC236}">
                <a16:creationId xmlns:a16="http://schemas.microsoft.com/office/drawing/2014/main" id="{F2B2B277-F461-EB7F-5688-13E22EF6BF11}"/>
              </a:ext>
            </a:extLst>
          </p:cNvPr>
          <p:cNvPicPr>
            <a:picLocks noChangeAspect="1"/>
          </p:cNvPicPr>
          <p:nvPr/>
        </p:nvPicPr>
        <p:blipFill>
          <a:blip r:embed="rId2" cstate="print"/>
          <a:stretch>
            <a:fillRect/>
          </a:stretch>
        </p:blipFill>
        <p:spPr>
          <a:xfrm>
            <a:off x="1734936" y="2041863"/>
            <a:ext cx="1487448" cy="3100993"/>
          </a:xfrm>
          <a:prstGeom prst="rect">
            <a:avLst/>
          </a:prstGeom>
        </p:spPr>
      </p:pic>
      <p:pic>
        <p:nvPicPr>
          <p:cNvPr id="8" name="Picture 7" descr="Virufy logo">
            <a:extLst>
              <a:ext uri="{FF2B5EF4-FFF2-40B4-BE49-F238E27FC236}">
                <a16:creationId xmlns:a16="http://schemas.microsoft.com/office/drawing/2014/main" id="{27DA492C-4D4B-3E55-AB2A-F5FA54E05A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298" y="5486380"/>
            <a:ext cx="1912883" cy="670984"/>
          </a:xfrm>
          <a:prstGeom prst="rect">
            <a:avLst/>
          </a:prstGeom>
        </p:spPr>
      </p:pic>
      <p:pic>
        <p:nvPicPr>
          <p:cNvPr id="12" name="Graphic 11" descr="Radio microphone outline">
            <a:extLst>
              <a:ext uri="{FF2B5EF4-FFF2-40B4-BE49-F238E27FC236}">
                <a16:creationId xmlns:a16="http://schemas.microsoft.com/office/drawing/2014/main" id="{8477AE1E-B48E-3183-846D-16CEA07BE96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25181" y="2998281"/>
            <a:ext cx="914400" cy="914400"/>
          </a:xfrm>
          <a:prstGeom prst="rect">
            <a:avLst/>
          </a:prstGeom>
        </p:spPr>
      </p:pic>
      <p:sp>
        <p:nvSpPr>
          <p:cNvPr id="11" name="Oval 10">
            <a:extLst>
              <a:ext uri="{FF2B5EF4-FFF2-40B4-BE49-F238E27FC236}">
                <a16:creationId xmlns:a16="http://schemas.microsoft.com/office/drawing/2014/main" id="{357ED9DA-8ACD-4D2B-07D2-4C33173CEBD8}"/>
              </a:ext>
            </a:extLst>
          </p:cNvPr>
          <p:cNvSpPr/>
          <p:nvPr/>
        </p:nvSpPr>
        <p:spPr>
          <a:xfrm>
            <a:off x="4632551" y="2407604"/>
            <a:ext cx="2311120" cy="2369513"/>
          </a:xfrm>
          <a:prstGeom prst="ellipse">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a:ea typeface="+mn-ea"/>
                <a:cs typeface="+mn-cs"/>
              </a:rPr>
              <a:t>Smartphone Apps with AI/ML as diagnostic tools</a:t>
            </a:r>
          </a:p>
        </p:txBody>
      </p:sp>
      <p:pic>
        <p:nvPicPr>
          <p:cNvPr id="13" name="Graphic 12" descr="Camera outline">
            <a:extLst>
              <a:ext uri="{FF2B5EF4-FFF2-40B4-BE49-F238E27FC236}">
                <a16:creationId xmlns:a16="http://schemas.microsoft.com/office/drawing/2014/main" id="{9BF0EC60-2A82-1C66-CBD5-8BC8A02014D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66201" y="2971800"/>
            <a:ext cx="914400" cy="914400"/>
          </a:xfrm>
          <a:prstGeom prst="rect">
            <a:avLst/>
          </a:prstGeom>
        </p:spPr>
      </p:pic>
      <p:sp>
        <p:nvSpPr>
          <p:cNvPr id="5" name="Content Placeholder 4">
            <a:extLst>
              <a:ext uri="{FF2B5EF4-FFF2-40B4-BE49-F238E27FC236}">
                <a16:creationId xmlns:a16="http://schemas.microsoft.com/office/drawing/2014/main" id="{2FFF1950-0FED-1F0C-8DBA-905F2A8BF08B}"/>
              </a:ext>
            </a:extLst>
          </p:cNvPr>
          <p:cNvSpPr txBox="1">
            <a:spLocks/>
          </p:cNvSpPr>
          <p:nvPr/>
        </p:nvSpPr>
        <p:spPr>
          <a:xfrm>
            <a:off x="8257618" y="1250533"/>
            <a:ext cx="2996514" cy="6702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Image-based</a:t>
            </a:r>
          </a:p>
        </p:txBody>
      </p:sp>
      <p:pic>
        <p:nvPicPr>
          <p:cNvPr id="10" name="Picture 9" descr="image of smart phone screen with picture taken by user of rash on skin">
            <a:extLst>
              <a:ext uri="{FF2B5EF4-FFF2-40B4-BE49-F238E27FC236}">
                <a16:creationId xmlns:a16="http://schemas.microsoft.com/office/drawing/2014/main" id="{B148DC8B-FCBD-2B3A-C64E-3CAD4BDC7C5E}"/>
              </a:ext>
            </a:extLst>
          </p:cNvPr>
          <p:cNvPicPr>
            <a:picLocks noChangeAspect="1"/>
          </p:cNvPicPr>
          <p:nvPr/>
        </p:nvPicPr>
        <p:blipFill>
          <a:blip r:embed="rId8"/>
          <a:stretch>
            <a:fillRect/>
          </a:stretch>
        </p:blipFill>
        <p:spPr>
          <a:xfrm>
            <a:off x="8503132" y="1768106"/>
            <a:ext cx="1886841" cy="3374750"/>
          </a:xfrm>
          <a:prstGeom prst="rect">
            <a:avLst/>
          </a:prstGeom>
        </p:spPr>
      </p:pic>
      <p:pic>
        <p:nvPicPr>
          <p:cNvPr id="9" name="Picture 8" descr="VisualDx logo">
            <a:extLst>
              <a:ext uri="{FF2B5EF4-FFF2-40B4-BE49-F238E27FC236}">
                <a16:creationId xmlns:a16="http://schemas.microsoft.com/office/drawing/2014/main" id="{E20D7498-F333-48B2-0322-5AC04C811A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180601" y="5364608"/>
            <a:ext cx="2615012" cy="727845"/>
          </a:xfrm>
          <a:prstGeom prst="rect">
            <a:avLst/>
          </a:prstGeom>
        </p:spPr>
      </p:pic>
    </p:spTree>
    <p:extLst>
      <p:ext uri="{BB962C8B-B14F-4D97-AF65-F5344CB8AC3E}">
        <p14:creationId xmlns:p14="http://schemas.microsoft.com/office/powerpoint/2010/main" val="1933747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2AE9-F79B-9353-1761-EE0CA2FFB71E}"/>
              </a:ext>
            </a:extLst>
          </p:cNvPr>
          <p:cNvSpPr>
            <a:spLocks noGrp="1"/>
          </p:cNvSpPr>
          <p:nvPr>
            <p:ph type="title"/>
          </p:nvPr>
        </p:nvSpPr>
        <p:spPr>
          <a:xfrm>
            <a:off x="838200" y="179008"/>
            <a:ext cx="10515600" cy="960400"/>
          </a:xfrm>
        </p:spPr>
        <p:txBody>
          <a:bodyPr/>
          <a:lstStyle/>
          <a:p>
            <a:r>
              <a:rPr lang="en-US"/>
              <a:t>Digital MCM Program Goals</a:t>
            </a:r>
          </a:p>
        </p:txBody>
      </p:sp>
      <p:pic>
        <p:nvPicPr>
          <p:cNvPr id="7" name="Picture 4" descr="Establish a Suite of Digital Diagnostic Tools">
            <a:extLst>
              <a:ext uri="{FF2B5EF4-FFF2-40B4-BE49-F238E27FC236}">
                <a16:creationId xmlns:a16="http://schemas.microsoft.com/office/drawing/2014/main" id="{4984B654-875C-33DE-5DED-8CD921CEA014}"/>
              </a:ext>
            </a:extLst>
          </p:cNvPr>
          <p:cNvPicPr>
            <a:picLocks noChangeAspect="1" noChangeArrowheads="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00073" y="1614376"/>
            <a:ext cx="1446327" cy="14463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2C59994-0A84-0A38-EACE-5E5105050EB2}"/>
              </a:ext>
            </a:extLst>
          </p:cNvPr>
          <p:cNvSpPr txBox="1"/>
          <p:nvPr/>
        </p:nvSpPr>
        <p:spPr>
          <a:xfrm>
            <a:off x="1009832" y="3379069"/>
            <a:ext cx="2688220" cy="1962076"/>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90000">
                    <a:lumMod val="75000"/>
                  </a:srgbClr>
                </a:solidFill>
                <a:effectLst/>
                <a:uLnTx/>
                <a:uFillTx/>
                <a:latin typeface="Arial"/>
                <a:ea typeface="+mn-ea"/>
                <a:cs typeface="+mn-cs"/>
              </a:rPr>
              <a:t>Establish a Suite of Digital Diagnostic Tools</a:t>
            </a:r>
            <a:endParaRPr kumimoji="0" lang="en-US" sz="1600" b="1" i="0" u="none" strike="noStrike" kern="1200" cap="none" spc="0" normalizeH="0" baseline="0" noProof="0" dirty="0">
              <a:ln>
                <a:noFill/>
              </a:ln>
              <a:solidFill>
                <a:srgbClr val="990000">
                  <a:lumMod val="75000"/>
                </a:srgbClr>
              </a:solidFill>
              <a:effectLst/>
              <a:uLnTx/>
              <a:uFillTx/>
              <a:latin typeface="Arial"/>
              <a:ea typeface="Gadugi" panose="020B0502040204020203" pitchFamily="34"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23130"/>
              </a:solidFill>
              <a:effectLst/>
              <a:uLnTx/>
              <a:uFillTx/>
              <a:latin typeface="Arial"/>
              <a:ea typeface="Gadugi" panose="020B0502040204020203" pitchFamily="34"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To provide an accelerated response to infectious disease and other health security threats</a:t>
            </a:r>
            <a:br>
              <a:rPr kumimoji="0" lang="en-US" sz="1000" b="0" i="0" u="none" strike="noStrike" kern="1200" cap="none" spc="0" normalizeH="0" baseline="0" noProof="0" dirty="0">
                <a:ln>
                  <a:noFill/>
                </a:ln>
                <a:solidFill>
                  <a:srgbClr val="444444"/>
                </a:solidFill>
                <a:effectLst/>
                <a:uLnTx/>
                <a:uFillTx/>
                <a:latin typeface="Montserrat" panose="00000500000000000000" pitchFamily="2" charset="0"/>
                <a:ea typeface="+mn-ea"/>
                <a:cs typeface="+mn-cs"/>
              </a:rPr>
            </a:br>
            <a:endParaRPr kumimoji="0" lang="en-US" sz="950" b="0" i="0" u="none" strike="noStrike" kern="1200" cap="none" spc="0" normalizeH="0" baseline="0" noProof="0" dirty="0">
              <a:ln>
                <a:noFill/>
              </a:ln>
              <a:solidFill>
                <a:srgbClr val="990000"/>
              </a:solidFill>
              <a:effectLst/>
              <a:uLnTx/>
              <a:uFillTx/>
              <a:latin typeface="Arial"/>
              <a:ea typeface="+mn-ea"/>
              <a:cs typeface="+mn-cs"/>
            </a:endParaRPr>
          </a:p>
        </p:txBody>
      </p:sp>
      <p:cxnSp>
        <p:nvCxnSpPr>
          <p:cNvPr id="10" name="Straight Connector 9">
            <a:extLst>
              <a:ext uri="{FF2B5EF4-FFF2-40B4-BE49-F238E27FC236}">
                <a16:creationId xmlns:a16="http://schemas.microsoft.com/office/drawing/2014/main" id="{31B0D477-6AD0-31CF-48A1-C09A98FC584A}"/>
              </a:ext>
              <a:ext uri="{C183D7F6-B498-43B3-948B-1728B52AA6E4}">
                <adec:decorative xmlns:adec="http://schemas.microsoft.com/office/drawing/2017/decorative" val="1"/>
              </a:ext>
            </a:extLst>
          </p:cNvPr>
          <p:cNvCxnSpPr/>
          <p:nvPr/>
        </p:nvCxnSpPr>
        <p:spPr>
          <a:xfrm>
            <a:off x="1005840" y="4033520"/>
            <a:ext cx="2641563" cy="0"/>
          </a:xfrm>
          <a:prstGeom prst="line">
            <a:avLst/>
          </a:prstGeom>
        </p:spPr>
        <p:style>
          <a:lnRef idx="2">
            <a:schemeClr val="accent2"/>
          </a:lnRef>
          <a:fillRef idx="0">
            <a:schemeClr val="accent2"/>
          </a:fillRef>
          <a:effectRef idx="1">
            <a:schemeClr val="accent2"/>
          </a:effectRef>
          <a:fontRef idx="minor">
            <a:schemeClr val="tx1"/>
          </a:fontRef>
        </p:style>
      </p:cxnSp>
      <p:pic>
        <p:nvPicPr>
          <p:cNvPr id="8" name="Picture 6" descr="Demonstrate Utility of Non Traditional Data Source">
            <a:extLst>
              <a:ext uri="{FF2B5EF4-FFF2-40B4-BE49-F238E27FC236}">
                <a16:creationId xmlns:a16="http://schemas.microsoft.com/office/drawing/2014/main" id="{4449B8E7-0AF5-7B1F-4ED7-1C705992496B}"/>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512069" y="1758219"/>
            <a:ext cx="1167861" cy="116786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3FBAC1F-E018-84C5-C626-3D67225E6E10}"/>
              </a:ext>
            </a:extLst>
          </p:cNvPr>
          <p:cNvSpPr txBox="1"/>
          <p:nvPr/>
        </p:nvSpPr>
        <p:spPr>
          <a:xfrm>
            <a:off x="4575712" y="3425236"/>
            <a:ext cx="3040574" cy="2115964"/>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2060"/>
                </a:solidFill>
                <a:effectLst/>
                <a:uLnTx/>
                <a:uFillTx/>
                <a:latin typeface="Arial"/>
                <a:ea typeface="+mn-ea"/>
                <a:cs typeface="+mn-cs"/>
              </a:rPr>
              <a:t>Demonstrate Utility of Non Traditional Data Sources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323130"/>
              </a:solidFill>
              <a:effectLst/>
              <a:uLnTx/>
              <a:uFillTx/>
              <a:latin typeface="Arial"/>
              <a:ea typeface="Gadugi" panose="020B0502040204020203" pitchFamily="34" charset="0"/>
              <a:cs typeface="Roboto" panose="02000000000000000000" pitchFamily="2" charset="0"/>
            </a:endParaRPr>
          </a:p>
          <a:p>
            <a:pPr algn="ctr">
              <a:defRPr/>
            </a:pPr>
            <a:r>
              <a:rPr kumimoji="0" lang="en-US" sz="1600" b="0" i="0" u="none" strike="noStrike" kern="1200" cap="none" spc="0" normalizeH="0" baseline="0" noProof="0" dirty="0">
                <a:ln>
                  <a:noFill/>
                </a:ln>
                <a:solidFill>
                  <a:srgbClr val="000000"/>
                </a:solidFill>
                <a:effectLst/>
                <a:uLnTx/>
                <a:uFillTx/>
                <a:latin typeface="Arial"/>
                <a:ea typeface="+mn-ea"/>
                <a:cs typeface="+mn-cs"/>
              </a:rPr>
              <a:t>To enhance our understanding of health security threats and the efficacy of </a:t>
            </a:r>
            <a:r>
              <a:rPr lang="en-US" sz="1600" dirty="0">
                <a:solidFill>
                  <a:srgbClr val="000000"/>
                </a:solidFill>
                <a:latin typeface="Arial"/>
              </a:rPr>
              <a:t>medical countermeasures</a:t>
            </a:r>
            <a:endParaRPr lang="en-US" sz="1600" b="0" i="0" u="none" strike="noStrike" kern="1200" cap="none" spc="0" normalizeH="0" baseline="0" noProof="0" dirty="0">
              <a:ln>
                <a:noFill/>
              </a:ln>
              <a:solidFill>
                <a:srgbClr val="000000"/>
              </a:solidFill>
              <a:effectLst/>
              <a:uLnTx/>
              <a:uFillTx/>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000" b="0" i="0" u="none" strike="noStrike" kern="1200" cap="none" spc="0" normalizeH="0" baseline="0" noProof="0" dirty="0">
                <a:ln>
                  <a:noFill/>
                </a:ln>
                <a:solidFill>
                  <a:srgbClr val="444444"/>
                </a:solidFill>
                <a:effectLst/>
                <a:uLnTx/>
                <a:uFillTx/>
                <a:latin typeface="Montserrat" panose="00000500000000000000" pitchFamily="2" charset="0"/>
                <a:ea typeface="+mn-ea"/>
                <a:cs typeface="+mn-cs"/>
              </a:rPr>
            </a:br>
            <a:endParaRPr kumimoji="0" lang="en-US" sz="95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11" name="Straight Connector 10">
            <a:extLst>
              <a:ext uri="{FF2B5EF4-FFF2-40B4-BE49-F238E27FC236}">
                <a16:creationId xmlns:a16="http://schemas.microsoft.com/office/drawing/2014/main" id="{BD332FBC-E096-5170-8D60-F9B46FB5B9E3}"/>
              </a:ext>
              <a:ext uri="{C183D7F6-B498-43B3-948B-1728B52AA6E4}">
                <adec:decorative xmlns:adec="http://schemas.microsoft.com/office/drawing/2017/decorative" val="1"/>
              </a:ext>
            </a:extLst>
          </p:cNvPr>
          <p:cNvCxnSpPr/>
          <p:nvPr/>
        </p:nvCxnSpPr>
        <p:spPr>
          <a:xfrm>
            <a:off x="4572000" y="4033520"/>
            <a:ext cx="3007360" cy="0"/>
          </a:xfrm>
          <a:prstGeom prst="line">
            <a:avLst/>
          </a:prstGeom>
        </p:spPr>
        <p:style>
          <a:lnRef idx="1">
            <a:schemeClr val="accent1"/>
          </a:lnRef>
          <a:fillRef idx="0">
            <a:schemeClr val="accent1"/>
          </a:fillRef>
          <a:effectRef idx="0">
            <a:schemeClr val="accent1"/>
          </a:effectRef>
          <a:fontRef idx="minor">
            <a:schemeClr val="tx1"/>
          </a:fontRef>
        </p:style>
      </p:cxnSp>
      <p:pic>
        <p:nvPicPr>
          <p:cNvPr id="9" name="Picture 8" descr="icon of a computer with lighbulb">
            <a:extLst>
              <a:ext uri="{FF2B5EF4-FFF2-40B4-BE49-F238E27FC236}">
                <a16:creationId xmlns:a16="http://schemas.microsoft.com/office/drawing/2014/main" id="{A26A3886-8C87-3270-30C0-A63AEDAB5BEC}"/>
              </a:ext>
            </a:extLst>
          </p:cNvPr>
          <p:cNvPicPr>
            <a:picLocks noChangeAspect="1" noChangeArrowheads="1"/>
          </p:cNvPicPr>
          <p:nvPr/>
        </p:nvPicPr>
        <p:blipFill>
          <a:blip r:embed="rId4">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164702" y="1653322"/>
            <a:ext cx="1167862" cy="124723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9BA3104-77C8-045D-2286-1044CC6C2EC9}"/>
              </a:ext>
            </a:extLst>
          </p:cNvPr>
          <p:cNvSpPr txBox="1"/>
          <p:nvPr/>
        </p:nvSpPr>
        <p:spPr>
          <a:xfrm>
            <a:off x="8544598" y="3403559"/>
            <a:ext cx="2423064" cy="21159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4E8542">
                    <a:lumMod val="75000"/>
                  </a:srgbClr>
                </a:solidFill>
                <a:effectLst/>
                <a:uLnTx/>
                <a:uFillTx/>
                <a:latin typeface="Arial"/>
                <a:ea typeface="+mn-ea"/>
                <a:cs typeface="+mn-cs"/>
              </a:rPr>
              <a:t>Evaluate Novel Data Analytics Approaches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323130"/>
              </a:solidFill>
              <a:effectLst/>
              <a:uLnTx/>
              <a:uFillTx/>
              <a:latin typeface="Arial"/>
              <a:ea typeface="Gadugi" panose="020B0502040204020203" pitchFamily="34"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Arial"/>
                <a:ea typeface="+mn-ea"/>
                <a:cs typeface="+mn-cs"/>
              </a:rPr>
              <a:t>To offer new solutions that augment traditional medical countermeasures</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000" b="0" i="0" u="none" strike="noStrike" kern="1200" cap="none" spc="0" normalizeH="0" baseline="0" noProof="0">
                <a:ln>
                  <a:noFill/>
                </a:ln>
                <a:solidFill>
                  <a:srgbClr val="444444"/>
                </a:solidFill>
                <a:effectLst/>
                <a:uLnTx/>
                <a:uFillTx/>
                <a:latin typeface="Montserrat" panose="00000500000000000000" pitchFamily="2" charset="0"/>
                <a:ea typeface="+mn-ea"/>
                <a:cs typeface="+mn-cs"/>
              </a:rPr>
            </a:br>
            <a:endParaRPr kumimoji="0" lang="en-US" sz="950" b="0" i="0" u="none" strike="noStrike" kern="1200" cap="none" spc="0" normalizeH="0" baseline="0" noProof="0">
              <a:ln>
                <a:noFill/>
              </a:ln>
              <a:solidFill>
                <a:srgbClr val="000000"/>
              </a:solidFill>
              <a:effectLst/>
              <a:uLnTx/>
              <a:uFillTx/>
              <a:latin typeface="Arial"/>
              <a:ea typeface="+mn-ea"/>
              <a:cs typeface="+mn-cs"/>
            </a:endParaRPr>
          </a:p>
        </p:txBody>
      </p:sp>
      <p:cxnSp>
        <p:nvCxnSpPr>
          <p:cNvPr id="12" name="Straight Connector 11">
            <a:extLst>
              <a:ext uri="{FF2B5EF4-FFF2-40B4-BE49-F238E27FC236}">
                <a16:creationId xmlns:a16="http://schemas.microsoft.com/office/drawing/2014/main" id="{C937CDB0-B078-1CAB-9DD2-26C57687D2C1}"/>
              </a:ext>
              <a:ext uri="{C183D7F6-B498-43B3-948B-1728B52AA6E4}">
                <adec:decorative xmlns:adec="http://schemas.microsoft.com/office/drawing/2017/decorative" val="1"/>
              </a:ext>
            </a:extLst>
          </p:cNvPr>
          <p:cNvCxnSpPr/>
          <p:nvPr/>
        </p:nvCxnSpPr>
        <p:spPr>
          <a:xfrm>
            <a:off x="8493950" y="4033520"/>
            <a:ext cx="2438210" cy="0"/>
          </a:xfrm>
          <a:prstGeom prst="line">
            <a:avLst/>
          </a:prstGeom>
        </p:spPr>
        <p:style>
          <a:lnRef idx="2">
            <a:schemeClr val="accent6"/>
          </a:lnRef>
          <a:fillRef idx="0">
            <a:schemeClr val="accent6"/>
          </a:fillRef>
          <a:effectRef idx="1">
            <a:schemeClr val="accent6"/>
          </a:effectRef>
          <a:fontRef idx="minor">
            <a:schemeClr val="tx1"/>
          </a:fontRef>
        </p:style>
      </p:cxnSp>
      <p:sp>
        <p:nvSpPr>
          <p:cNvPr id="3" name="TextBox 2">
            <a:extLst>
              <a:ext uri="{FF2B5EF4-FFF2-40B4-BE49-F238E27FC236}">
                <a16:creationId xmlns:a16="http://schemas.microsoft.com/office/drawing/2014/main" id="{BB92C0E1-0DF1-74F9-888F-A7FAA53B195D}"/>
              </a:ext>
            </a:extLst>
          </p:cNvPr>
          <p:cNvSpPr txBox="1"/>
          <p:nvPr/>
        </p:nvSpPr>
        <p:spPr>
          <a:xfrm>
            <a:off x="721134" y="5626234"/>
            <a:ext cx="10749729" cy="523220"/>
          </a:xfrm>
          <a:prstGeom prst="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u="none" strike="noStrike" kern="1200" cap="none" spc="0" normalizeH="0" baseline="0" noProof="0" dirty="0">
                <a:ln>
                  <a:noFill/>
                </a:ln>
                <a:solidFill>
                  <a:srgbClr val="000000"/>
                </a:solidFill>
                <a:effectLst/>
                <a:uLnTx/>
                <a:uFillTx/>
                <a:latin typeface="Arial"/>
                <a:ea typeface="+mn-ea"/>
                <a:cs typeface="+mn-cs"/>
              </a:rPr>
              <a:t>DRIVe would like to partner with the industry to advance the development of digital medical countermeasures including diagnostics, prophylactic and therapeutic interventions to prepare for future pandemics and health security threats</a:t>
            </a:r>
          </a:p>
        </p:txBody>
      </p:sp>
    </p:spTree>
    <p:extLst>
      <p:ext uri="{BB962C8B-B14F-4D97-AF65-F5344CB8AC3E}">
        <p14:creationId xmlns:p14="http://schemas.microsoft.com/office/powerpoint/2010/main" val="41441864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B4E8AA4A-C8D5-F68A-D15F-2A221AD14BE1}"/>
              </a:ext>
            </a:extLst>
          </p:cNvPr>
          <p:cNvSpPr>
            <a:spLocks noGrp="1"/>
          </p:cNvSpPr>
          <p:nvPr>
            <p:ph type="title"/>
          </p:nvPr>
        </p:nvSpPr>
        <p:spPr>
          <a:xfrm>
            <a:off x="0" y="169069"/>
            <a:ext cx="12192000" cy="960400"/>
          </a:xfrm>
        </p:spPr>
        <p:txBody>
          <a:bodyPr/>
          <a:lstStyle/>
          <a:p>
            <a:r>
              <a:rPr lang="en-US" dirty="0"/>
              <a:t>We are looking to diversify digital applications</a:t>
            </a:r>
          </a:p>
        </p:txBody>
      </p:sp>
      <p:sp>
        <p:nvSpPr>
          <p:cNvPr id="9" name="TextBox 8">
            <a:extLst>
              <a:ext uri="{FF2B5EF4-FFF2-40B4-BE49-F238E27FC236}">
                <a16:creationId xmlns:a16="http://schemas.microsoft.com/office/drawing/2014/main" id="{D4140651-5B6F-8501-540C-B1A4E0CBFB1C}"/>
              </a:ext>
            </a:extLst>
          </p:cNvPr>
          <p:cNvSpPr txBox="1"/>
          <p:nvPr/>
        </p:nvSpPr>
        <p:spPr>
          <a:xfrm>
            <a:off x="1133624" y="1433948"/>
            <a:ext cx="1618812" cy="369332"/>
          </a:xfrm>
          <a:prstGeom prst="rect">
            <a:avLst/>
          </a:prstGeom>
          <a:noFill/>
        </p:spPr>
        <p:txBody>
          <a:bodyPr wrap="square">
            <a:spAutoFit/>
          </a:bodyPr>
          <a:lstStyle/>
          <a:p>
            <a:pPr marL="0" marR="0" lvl="0" indent="0" algn="l" defTabSz="533400" rtl="0" eaLnBrk="1" fontAlgn="auto" latinLnBrk="0" hangingPunct="1">
              <a:lnSpc>
                <a:spcPct val="90000"/>
              </a:lnSpc>
              <a:spcBef>
                <a:spcPct val="0"/>
              </a:spcBef>
              <a:spcAft>
                <a:spcPct val="350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Digital Tools</a:t>
            </a:r>
          </a:p>
        </p:txBody>
      </p:sp>
      <p:sp>
        <p:nvSpPr>
          <p:cNvPr id="2" name="Arrow: Right 1">
            <a:extLst>
              <a:ext uri="{FF2B5EF4-FFF2-40B4-BE49-F238E27FC236}">
                <a16:creationId xmlns:a16="http://schemas.microsoft.com/office/drawing/2014/main" id="{1DBD39F7-927F-6466-6041-661DCD86C7A3}"/>
              </a:ext>
              <a:ext uri="{C183D7F6-B498-43B3-948B-1728B52AA6E4}">
                <adec:decorative xmlns:adec="http://schemas.microsoft.com/office/drawing/2017/decorative" val="1"/>
              </a:ext>
            </a:extLst>
          </p:cNvPr>
          <p:cNvSpPr/>
          <p:nvPr/>
        </p:nvSpPr>
        <p:spPr>
          <a:xfrm>
            <a:off x="401014" y="1847576"/>
            <a:ext cx="3742265" cy="4066955"/>
          </a:xfrm>
          <a:prstGeom prst="rightArrow">
            <a:avLst>
              <a:gd name="adj1" fmla="val 99616"/>
              <a:gd name="adj2" fmla="val 23573"/>
            </a:avLst>
          </a:prstGeom>
          <a:solidFill>
            <a:srgbClr val="C2DAF6">
              <a:alpha val="49804"/>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descr="icon of smartphone">
            <a:extLst>
              <a:ext uri="{FF2B5EF4-FFF2-40B4-BE49-F238E27FC236}">
                <a16:creationId xmlns:a16="http://schemas.microsoft.com/office/drawing/2014/main" id="{9AF078D9-5D94-24CF-566E-11A66B4582FC}"/>
              </a:ext>
            </a:extLst>
          </p:cNvPr>
          <p:cNvPicPr>
            <a:picLocks noChangeAspect="1"/>
          </p:cNvPicPr>
          <p:nvPr/>
        </p:nvPicPr>
        <p:blipFill>
          <a:blip r:embed="rId2"/>
          <a:stretch>
            <a:fillRect/>
          </a:stretch>
        </p:blipFill>
        <p:spPr>
          <a:xfrm>
            <a:off x="1128896" y="2183650"/>
            <a:ext cx="786344" cy="786344"/>
          </a:xfrm>
          <a:prstGeom prst="rect">
            <a:avLst/>
          </a:prstGeom>
        </p:spPr>
      </p:pic>
      <p:sp>
        <p:nvSpPr>
          <p:cNvPr id="11" name="TextBox 10">
            <a:extLst>
              <a:ext uri="{FF2B5EF4-FFF2-40B4-BE49-F238E27FC236}">
                <a16:creationId xmlns:a16="http://schemas.microsoft.com/office/drawing/2014/main" id="{D0E50A23-2246-0571-DC68-F5D56EDD0283}"/>
              </a:ext>
            </a:extLst>
          </p:cNvPr>
          <p:cNvSpPr txBox="1"/>
          <p:nvPr/>
        </p:nvSpPr>
        <p:spPr>
          <a:xfrm>
            <a:off x="980508" y="2952669"/>
            <a:ext cx="110389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Mobile Apps</a:t>
            </a:r>
          </a:p>
        </p:txBody>
      </p:sp>
      <p:pic>
        <p:nvPicPr>
          <p:cNvPr id="4" name="Picture 2" descr="SmartWatch free icon">
            <a:extLst>
              <a:ext uri="{FF2B5EF4-FFF2-40B4-BE49-F238E27FC236}">
                <a16:creationId xmlns:a16="http://schemas.microsoft.com/office/drawing/2014/main" id="{73848985-4284-825D-E889-77B42CCCE17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227" y="2173490"/>
            <a:ext cx="599790" cy="59979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6FB6E065-FDF2-9A97-C020-4259E1C4D8C0}"/>
              </a:ext>
            </a:extLst>
          </p:cNvPr>
          <p:cNvSpPr txBox="1"/>
          <p:nvPr/>
        </p:nvSpPr>
        <p:spPr>
          <a:xfrm>
            <a:off x="2256163" y="2869014"/>
            <a:ext cx="956672"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Wearables</a:t>
            </a:r>
          </a:p>
        </p:txBody>
      </p:sp>
      <p:pic>
        <p:nvPicPr>
          <p:cNvPr id="6" name="Picture 4" descr="icon with letters:  AI">
            <a:extLst>
              <a:ext uri="{FF2B5EF4-FFF2-40B4-BE49-F238E27FC236}">
                <a16:creationId xmlns:a16="http://schemas.microsoft.com/office/drawing/2014/main" id="{4A33E6C8-97F9-2E35-881C-7437A72366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70844" y="3320724"/>
            <a:ext cx="523221" cy="523221"/>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774C75A-CAEB-24B4-D116-0532870AB0D9}"/>
              </a:ext>
            </a:extLst>
          </p:cNvPr>
          <p:cNvSpPr txBox="1"/>
          <p:nvPr/>
        </p:nvSpPr>
        <p:spPr>
          <a:xfrm>
            <a:off x="927842" y="3922369"/>
            <a:ext cx="11038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Artificial Intelligence</a:t>
            </a:r>
          </a:p>
        </p:txBody>
      </p:sp>
      <p:pic>
        <p:nvPicPr>
          <p:cNvPr id="7" name="Picture 6" descr="icon code on screen">
            <a:extLst>
              <a:ext uri="{FF2B5EF4-FFF2-40B4-BE49-F238E27FC236}">
                <a16:creationId xmlns:a16="http://schemas.microsoft.com/office/drawing/2014/main" id="{DFFBBE5F-0692-595C-CF8F-33E46AB9FF2D}"/>
              </a:ext>
            </a:extLst>
          </p:cNvPr>
          <p:cNvPicPr>
            <a:picLocks noChangeAspect="1"/>
          </p:cNvPicPr>
          <p:nvPr/>
        </p:nvPicPr>
        <p:blipFill>
          <a:blip r:embed="rId5"/>
          <a:stretch>
            <a:fillRect/>
          </a:stretch>
        </p:blipFill>
        <p:spPr>
          <a:xfrm>
            <a:off x="2421328" y="3281503"/>
            <a:ext cx="485133" cy="485133"/>
          </a:xfrm>
          <a:prstGeom prst="rect">
            <a:avLst/>
          </a:prstGeom>
        </p:spPr>
      </p:pic>
      <p:sp>
        <p:nvSpPr>
          <p:cNvPr id="14" name="TextBox 13">
            <a:extLst>
              <a:ext uri="{FF2B5EF4-FFF2-40B4-BE49-F238E27FC236}">
                <a16:creationId xmlns:a16="http://schemas.microsoft.com/office/drawing/2014/main" id="{37BC3281-61F4-ABB0-A02B-2A6C2B190F43}"/>
              </a:ext>
            </a:extLst>
          </p:cNvPr>
          <p:cNvSpPr txBox="1"/>
          <p:nvPr/>
        </p:nvSpPr>
        <p:spPr>
          <a:xfrm>
            <a:off x="2115864" y="3886624"/>
            <a:ext cx="110389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Machine Learning</a:t>
            </a:r>
          </a:p>
        </p:txBody>
      </p:sp>
      <p:pic>
        <p:nvPicPr>
          <p:cNvPr id="8" name="Picture 7" descr="icon chat bubbles">
            <a:extLst>
              <a:ext uri="{FF2B5EF4-FFF2-40B4-BE49-F238E27FC236}">
                <a16:creationId xmlns:a16="http://schemas.microsoft.com/office/drawing/2014/main" id="{36BBF0A3-BA76-62A6-2658-ACA17F763D14}"/>
              </a:ext>
            </a:extLst>
          </p:cNvPr>
          <p:cNvPicPr>
            <a:picLocks noChangeAspect="1"/>
          </p:cNvPicPr>
          <p:nvPr/>
        </p:nvPicPr>
        <p:blipFill>
          <a:blip r:embed="rId6"/>
          <a:stretch>
            <a:fillRect/>
          </a:stretch>
        </p:blipFill>
        <p:spPr>
          <a:xfrm>
            <a:off x="1215867" y="4635713"/>
            <a:ext cx="527842" cy="527842"/>
          </a:xfrm>
          <a:prstGeom prst="rect">
            <a:avLst/>
          </a:prstGeom>
        </p:spPr>
      </p:pic>
      <p:sp>
        <p:nvSpPr>
          <p:cNvPr id="15" name="TextBox 14">
            <a:extLst>
              <a:ext uri="{FF2B5EF4-FFF2-40B4-BE49-F238E27FC236}">
                <a16:creationId xmlns:a16="http://schemas.microsoft.com/office/drawing/2014/main" id="{6DBA0E17-E6F1-6D75-1B8C-786A5879BDB8}"/>
              </a:ext>
            </a:extLst>
          </p:cNvPr>
          <p:cNvSpPr txBox="1"/>
          <p:nvPr/>
        </p:nvSpPr>
        <p:spPr>
          <a:xfrm>
            <a:off x="927842" y="5208162"/>
            <a:ext cx="1103892"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GPT-X</a:t>
            </a:r>
          </a:p>
        </p:txBody>
      </p:sp>
      <p:pic>
        <p:nvPicPr>
          <p:cNvPr id="5" name="Picture 4" descr="icon of charts/graphs">
            <a:extLst>
              <a:ext uri="{FF2B5EF4-FFF2-40B4-BE49-F238E27FC236}">
                <a16:creationId xmlns:a16="http://schemas.microsoft.com/office/drawing/2014/main" id="{A8ED538D-8DAC-9A8C-9757-C3A494B8A90E}"/>
              </a:ext>
            </a:extLst>
          </p:cNvPr>
          <p:cNvPicPr>
            <a:picLocks noChangeAspect="1"/>
          </p:cNvPicPr>
          <p:nvPr/>
        </p:nvPicPr>
        <p:blipFill>
          <a:blip r:embed="rId7"/>
          <a:stretch>
            <a:fillRect/>
          </a:stretch>
        </p:blipFill>
        <p:spPr>
          <a:xfrm>
            <a:off x="2272146" y="4600125"/>
            <a:ext cx="608037" cy="608037"/>
          </a:xfrm>
          <a:prstGeom prst="rect">
            <a:avLst/>
          </a:prstGeom>
        </p:spPr>
      </p:pic>
      <p:sp>
        <p:nvSpPr>
          <p:cNvPr id="16" name="TextBox 15">
            <a:extLst>
              <a:ext uri="{FF2B5EF4-FFF2-40B4-BE49-F238E27FC236}">
                <a16:creationId xmlns:a16="http://schemas.microsoft.com/office/drawing/2014/main" id="{F62526FE-031E-5757-CA5D-61A6B3B853FD}"/>
              </a:ext>
            </a:extLst>
          </p:cNvPr>
          <p:cNvSpPr txBox="1"/>
          <p:nvPr/>
        </p:nvSpPr>
        <p:spPr>
          <a:xfrm>
            <a:off x="1991559" y="5200756"/>
            <a:ext cx="11692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Health Data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Calibri" panose="020F0502020204030204"/>
                <a:ea typeface="+mn-ea"/>
                <a:cs typeface="+mn-cs"/>
              </a:rPr>
              <a:t>Public Data</a:t>
            </a:r>
          </a:p>
        </p:txBody>
      </p:sp>
      <p:sp>
        <p:nvSpPr>
          <p:cNvPr id="18" name="Oval 17">
            <a:extLst>
              <a:ext uri="{FF2B5EF4-FFF2-40B4-BE49-F238E27FC236}">
                <a16:creationId xmlns:a16="http://schemas.microsoft.com/office/drawing/2014/main" id="{7628A05D-5C04-85CB-646B-D3C40E62DFC5}"/>
              </a:ext>
            </a:extLst>
          </p:cNvPr>
          <p:cNvSpPr/>
          <p:nvPr/>
        </p:nvSpPr>
        <p:spPr>
          <a:xfrm>
            <a:off x="4484203" y="2869014"/>
            <a:ext cx="2071602" cy="2100150"/>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Arial"/>
                <a:ea typeface="+mn-ea"/>
                <a:cs typeface="+mn-cs"/>
              </a:rPr>
              <a:t>Medical Counter-measures</a:t>
            </a:r>
          </a:p>
        </p:txBody>
      </p:sp>
      <p:grpSp>
        <p:nvGrpSpPr>
          <p:cNvPr id="19" name="Group 18" descr="Decorative shape containing the words:  illness detection, disease surveillance, MCM uptake, effectiveness, outcomes; clinical intervention support; risk assessment; diagnostics/screening; clinical trial support; predictive analytics; prophylactics/adjuvants; treatment/therapeutics; public health guidance dissemination">
            <a:extLst>
              <a:ext uri="{FF2B5EF4-FFF2-40B4-BE49-F238E27FC236}">
                <a16:creationId xmlns:a16="http://schemas.microsoft.com/office/drawing/2014/main" id="{3FD95112-81C3-5EA7-CB5E-B9A6A561FEFD}"/>
              </a:ext>
            </a:extLst>
          </p:cNvPr>
          <p:cNvGrpSpPr/>
          <p:nvPr/>
        </p:nvGrpSpPr>
        <p:grpSpPr>
          <a:xfrm>
            <a:off x="6919286" y="1306645"/>
            <a:ext cx="4764900" cy="4919978"/>
            <a:chOff x="6919286" y="1306645"/>
            <a:chExt cx="4764900" cy="4919978"/>
          </a:xfrm>
        </p:grpSpPr>
        <p:sp>
          <p:nvSpPr>
            <p:cNvPr id="20" name="Freeform: Shape 19">
              <a:extLst>
                <a:ext uri="{FF2B5EF4-FFF2-40B4-BE49-F238E27FC236}">
                  <a16:creationId xmlns:a16="http://schemas.microsoft.com/office/drawing/2014/main" id="{8C8FACD8-AD2B-9FC9-1BD3-05A7A6B03AC1}"/>
                </a:ext>
              </a:extLst>
            </p:cNvPr>
            <p:cNvSpPr/>
            <p:nvPr/>
          </p:nvSpPr>
          <p:spPr>
            <a:xfrm rot="21600000">
              <a:off x="7095187" y="1306645"/>
              <a:ext cx="4562128" cy="351803"/>
            </a:xfrm>
            <a:custGeom>
              <a:avLst/>
              <a:gdLst>
                <a:gd name="connsiteX0" fmla="*/ 0 w 4562128"/>
                <a:gd name="connsiteY0" fmla="*/ 0 h 351801"/>
                <a:gd name="connsiteX1" fmla="*/ 4386228 w 4562128"/>
                <a:gd name="connsiteY1" fmla="*/ 0 h 351801"/>
                <a:gd name="connsiteX2" fmla="*/ 4562128 w 4562128"/>
                <a:gd name="connsiteY2" fmla="*/ 175901 h 351801"/>
                <a:gd name="connsiteX3" fmla="*/ 4386228 w 4562128"/>
                <a:gd name="connsiteY3" fmla="*/ 351801 h 351801"/>
                <a:gd name="connsiteX4" fmla="*/ 0 w 4562128"/>
                <a:gd name="connsiteY4" fmla="*/ 351801 h 351801"/>
                <a:gd name="connsiteX5" fmla="*/ 0 w 4562128"/>
                <a:gd name="connsiteY5" fmla="*/ 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128" h="351801">
                  <a:moveTo>
                    <a:pt x="4562128" y="351800"/>
                  </a:moveTo>
                  <a:lnTo>
                    <a:pt x="175900" y="351800"/>
                  </a:lnTo>
                  <a:lnTo>
                    <a:pt x="0" y="175900"/>
                  </a:lnTo>
                  <a:lnTo>
                    <a:pt x="175900" y="1"/>
                  </a:lnTo>
                  <a:lnTo>
                    <a:pt x="4562128" y="1"/>
                  </a:lnTo>
                  <a:lnTo>
                    <a:pt x="4562128" y="351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85" tIns="60961" rIns="113792" bIns="60961" numCol="1" spcCol="1270" anchor="ctr" anchorCtr="0">
              <a:noAutofit/>
            </a:bodyPr>
            <a:lstStyle/>
            <a:p>
              <a:pPr marL="0" lvl="0" indent="0" algn="ctr" defTabSz="711200">
                <a:lnSpc>
                  <a:spcPct val="90000"/>
                </a:lnSpc>
                <a:spcBef>
                  <a:spcPct val="0"/>
                </a:spcBef>
                <a:spcAft>
                  <a:spcPct val="35000"/>
                </a:spcAft>
                <a:buNone/>
              </a:pPr>
              <a:r>
                <a:rPr lang="en-US" sz="1600" kern="1200" dirty="0"/>
                <a:t>Illness detection</a:t>
              </a:r>
            </a:p>
          </p:txBody>
        </p:sp>
        <p:sp>
          <p:nvSpPr>
            <p:cNvPr id="21" name="Oval 20" descr="Cough with solid fill">
              <a:extLst>
                <a:ext uri="{FF2B5EF4-FFF2-40B4-BE49-F238E27FC236}">
                  <a16:creationId xmlns:a16="http://schemas.microsoft.com/office/drawing/2014/main" id="{955E35BA-AFC8-B228-CAD4-5C5DC82FB539}"/>
                </a:ext>
              </a:extLst>
            </p:cNvPr>
            <p:cNvSpPr/>
            <p:nvPr/>
          </p:nvSpPr>
          <p:spPr>
            <a:xfrm>
              <a:off x="6919286" y="1306646"/>
              <a:ext cx="351801" cy="351801"/>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2" name="Freeform: Shape 21">
              <a:extLst>
                <a:ext uri="{FF2B5EF4-FFF2-40B4-BE49-F238E27FC236}">
                  <a16:creationId xmlns:a16="http://schemas.microsoft.com/office/drawing/2014/main" id="{DC2404B9-FAFE-3C30-190C-A8668D0FA90E}"/>
                </a:ext>
              </a:extLst>
            </p:cNvPr>
            <p:cNvSpPr/>
            <p:nvPr/>
          </p:nvSpPr>
          <p:spPr>
            <a:xfrm rot="21600000">
              <a:off x="7095187" y="1763463"/>
              <a:ext cx="4562128" cy="351803"/>
            </a:xfrm>
            <a:custGeom>
              <a:avLst/>
              <a:gdLst>
                <a:gd name="connsiteX0" fmla="*/ 0 w 4562128"/>
                <a:gd name="connsiteY0" fmla="*/ 0 h 351801"/>
                <a:gd name="connsiteX1" fmla="*/ 4386228 w 4562128"/>
                <a:gd name="connsiteY1" fmla="*/ 0 h 351801"/>
                <a:gd name="connsiteX2" fmla="*/ 4562128 w 4562128"/>
                <a:gd name="connsiteY2" fmla="*/ 175901 h 351801"/>
                <a:gd name="connsiteX3" fmla="*/ 4386228 w 4562128"/>
                <a:gd name="connsiteY3" fmla="*/ 351801 h 351801"/>
                <a:gd name="connsiteX4" fmla="*/ 0 w 4562128"/>
                <a:gd name="connsiteY4" fmla="*/ 351801 h 351801"/>
                <a:gd name="connsiteX5" fmla="*/ 0 w 4562128"/>
                <a:gd name="connsiteY5" fmla="*/ 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128" h="351801">
                  <a:moveTo>
                    <a:pt x="4562128" y="351800"/>
                  </a:moveTo>
                  <a:lnTo>
                    <a:pt x="175900" y="351800"/>
                  </a:lnTo>
                  <a:lnTo>
                    <a:pt x="0" y="175900"/>
                  </a:lnTo>
                  <a:lnTo>
                    <a:pt x="175900" y="1"/>
                  </a:lnTo>
                  <a:lnTo>
                    <a:pt x="4562128" y="1"/>
                  </a:lnTo>
                  <a:lnTo>
                    <a:pt x="4562128" y="351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85" tIns="60961" rIns="113792" bIns="60961" numCol="1" spcCol="1270" anchor="ctr" anchorCtr="0">
              <a:noAutofit/>
            </a:bodyPr>
            <a:lstStyle/>
            <a:p>
              <a:pPr marL="0" lvl="0" indent="0" algn="ctr" defTabSz="711200">
                <a:lnSpc>
                  <a:spcPct val="90000"/>
                </a:lnSpc>
                <a:spcBef>
                  <a:spcPct val="0"/>
                </a:spcBef>
                <a:spcAft>
                  <a:spcPct val="35000"/>
                </a:spcAft>
                <a:buNone/>
              </a:pPr>
              <a:r>
                <a:rPr lang="en-US" sz="1600" kern="1200" dirty="0"/>
                <a:t>Disease surveillance</a:t>
              </a:r>
            </a:p>
          </p:txBody>
        </p:sp>
        <p:sp>
          <p:nvSpPr>
            <p:cNvPr id="23" name="Oval 22" descr="Pandemic flattening curve bar graph with solid fill">
              <a:extLst>
                <a:ext uri="{FF2B5EF4-FFF2-40B4-BE49-F238E27FC236}">
                  <a16:creationId xmlns:a16="http://schemas.microsoft.com/office/drawing/2014/main" id="{B64574EB-ED7C-5AF1-637B-8605517AA329}"/>
                </a:ext>
              </a:extLst>
            </p:cNvPr>
            <p:cNvSpPr/>
            <p:nvPr/>
          </p:nvSpPr>
          <p:spPr>
            <a:xfrm>
              <a:off x="6919286" y="1763464"/>
              <a:ext cx="351801" cy="351801"/>
            </a:xfrm>
            <a:prstGeom prst="ellipse">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Freeform: Shape 23">
              <a:extLst>
                <a:ext uri="{FF2B5EF4-FFF2-40B4-BE49-F238E27FC236}">
                  <a16:creationId xmlns:a16="http://schemas.microsoft.com/office/drawing/2014/main" id="{5F24AF1B-0B01-800D-5762-488725D7DDD7}"/>
                </a:ext>
              </a:extLst>
            </p:cNvPr>
            <p:cNvSpPr/>
            <p:nvPr/>
          </p:nvSpPr>
          <p:spPr>
            <a:xfrm rot="21600000">
              <a:off x="7095187" y="2220280"/>
              <a:ext cx="4562128" cy="351803"/>
            </a:xfrm>
            <a:custGeom>
              <a:avLst/>
              <a:gdLst>
                <a:gd name="connsiteX0" fmla="*/ 0 w 4562128"/>
                <a:gd name="connsiteY0" fmla="*/ 0 h 351801"/>
                <a:gd name="connsiteX1" fmla="*/ 4386228 w 4562128"/>
                <a:gd name="connsiteY1" fmla="*/ 0 h 351801"/>
                <a:gd name="connsiteX2" fmla="*/ 4562128 w 4562128"/>
                <a:gd name="connsiteY2" fmla="*/ 175901 h 351801"/>
                <a:gd name="connsiteX3" fmla="*/ 4386228 w 4562128"/>
                <a:gd name="connsiteY3" fmla="*/ 351801 h 351801"/>
                <a:gd name="connsiteX4" fmla="*/ 0 w 4562128"/>
                <a:gd name="connsiteY4" fmla="*/ 351801 h 351801"/>
                <a:gd name="connsiteX5" fmla="*/ 0 w 4562128"/>
                <a:gd name="connsiteY5" fmla="*/ 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128" h="351801">
                  <a:moveTo>
                    <a:pt x="4562128" y="351800"/>
                  </a:moveTo>
                  <a:lnTo>
                    <a:pt x="175900" y="351800"/>
                  </a:lnTo>
                  <a:lnTo>
                    <a:pt x="0" y="175900"/>
                  </a:lnTo>
                  <a:lnTo>
                    <a:pt x="175900" y="1"/>
                  </a:lnTo>
                  <a:lnTo>
                    <a:pt x="4562128" y="1"/>
                  </a:lnTo>
                  <a:lnTo>
                    <a:pt x="4562128" y="351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85" tIns="60961" rIns="113792" bIns="60961" numCol="1" spcCol="1270" anchor="ctr" anchorCtr="0">
              <a:noAutofit/>
            </a:bodyPr>
            <a:lstStyle/>
            <a:p>
              <a:pPr marL="0" lvl="0" indent="0" algn="ctr" defTabSz="711200">
                <a:lnSpc>
                  <a:spcPct val="90000"/>
                </a:lnSpc>
                <a:spcBef>
                  <a:spcPct val="0"/>
                </a:spcBef>
                <a:spcAft>
                  <a:spcPct val="35000"/>
                </a:spcAft>
                <a:buNone/>
              </a:pPr>
              <a:r>
                <a:rPr lang="en-US" sz="1600" kern="1200" dirty="0"/>
                <a:t>MCM uptake, </a:t>
              </a:r>
              <a:r>
                <a:rPr lang="en-US" sz="1600" kern="1200" dirty="0">
                  <a:latin typeface="Arial"/>
                </a:rPr>
                <a:t>effectiveness</a:t>
              </a:r>
              <a:r>
                <a:rPr lang="en-US" sz="1600" kern="1200" dirty="0"/>
                <a:t>, outcomes</a:t>
              </a:r>
            </a:p>
          </p:txBody>
        </p:sp>
        <p:sp>
          <p:nvSpPr>
            <p:cNvPr id="25" name="Oval 24" descr="Needle with solid fill">
              <a:extLst>
                <a:ext uri="{FF2B5EF4-FFF2-40B4-BE49-F238E27FC236}">
                  <a16:creationId xmlns:a16="http://schemas.microsoft.com/office/drawing/2014/main" id="{54591314-1931-8D36-1355-5B69C8FE769F}"/>
                </a:ext>
              </a:extLst>
            </p:cNvPr>
            <p:cNvSpPr/>
            <p:nvPr/>
          </p:nvSpPr>
          <p:spPr>
            <a:xfrm>
              <a:off x="6919286" y="2220281"/>
              <a:ext cx="351801" cy="351801"/>
            </a:xfrm>
            <a:prstGeom prst="ellipse">
              <a:avLst/>
            </a:prstGeom>
            <a: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6" name="Freeform: Shape 25">
              <a:extLst>
                <a:ext uri="{FF2B5EF4-FFF2-40B4-BE49-F238E27FC236}">
                  <a16:creationId xmlns:a16="http://schemas.microsoft.com/office/drawing/2014/main" id="{9B3F255B-3E69-2283-A01F-26C6804D4185}"/>
                </a:ext>
              </a:extLst>
            </p:cNvPr>
            <p:cNvSpPr/>
            <p:nvPr/>
          </p:nvSpPr>
          <p:spPr>
            <a:xfrm rot="21600000">
              <a:off x="7095187" y="2677098"/>
              <a:ext cx="4562128" cy="351803"/>
            </a:xfrm>
            <a:custGeom>
              <a:avLst/>
              <a:gdLst>
                <a:gd name="connsiteX0" fmla="*/ 0 w 4562128"/>
                <a:gd name="connsiteY0" fmla="*/ 0 h 351801"/>
                <a:gd name="connsiteX1" fmla="*/ 4386228 w 4562128"/>
                <a:gd name="connsiteY1" fmla="*/ 0 h 351801"/>
                <a:gd name="connsiteX2" fmla="*/ 4562128 w 4562128"/>
                <a:gd name="connsiteY2" fmla="*/ 175901 h 351801"/>
                <a:gd name="connsiteX3" fmla="*/ 4386228 w 4562128"/>
                <a:gd name="connsiteY3" fmla="*/ 351801 h 351801"/>
                <a:gd name="connsiteX4" fmla="*/ 0 w 4562128"/>
                <a:gd name="connsiteY4" fmla="*/ 351801 h 351801"/>
                <a:gd name="connsiteX5" fmla="*/ 0 w 4562128"/>
                <a:gd name="connsiteY5" fmla="*/ 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128" h="351801">
                  <a:moveTo>
                    <a:pt x="4562128" y="351800"/>
                  </a:moveTo>
                  <a:lnTo>
                    <a:pt x="175900" y="351800"/>
                  </a:lnTo>
                  <a:lnTo>
                    <a:pt x="0" y="175900"/>
                  </a:lnTo>
                  <a:lnTo>
                    <a:pt x="175900" y="1"/>
                  </a:lnTo>
                  <a:lnTo>
                    <a:pt x="4562128" y="1"/>
                  </a:lnTo>
                  <a:lnTo>
                    <a:pt x="4562128" y="351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85" tIns="60961" rIns="113792" bIns="60961" numCol="1" spcCol="1270" anchor="ctr" anchorCtr="0">
              <a:noAutofit/>
            </a:bodyPr>
            <a:lstStyle/>
            <a:p>
              <a:pPr marL="0" lvl="0" indent="0" algn="ctr" defTabSz="711200">
                <a:lnSpc>
                  <a:spcPct val="90000"/>
                </a:lnSpc>
                <a:spcBef>
                  <a:spcPct val="0"/>
                </a:spcBef>
                <a:spcAft>
                  <a:spcPct val="35000"/>
                </a:spcAft>
                <a:buNone/>
              </a:pPr>
              <a:r>
                <a:rPr lang="en-US" sz="1600" kern="1200" dirty="0"/>
                <a:t>Clinical Intervention Support</a:t>
              </a:r>
            </a:p>
          </p:txBody>
        </p:sp>
        <p:sp>
          <p:nvSpPr>
            <p:cNvPr id="27" name="Oval 26" descr="Doctor female with solid fill">
              <a:extLst>
                <a:ext uri="{FF2B5EF4-FFF2-40B4-BE49-F238E27FC236}">
                  <a16:creationId xmlns:a16="http://schemas.microsoft.com/office/drawing/2014/main" id="{1533B66A-67DB-8EDD-2AF3-9F6F0E039321}"/>
                </a:ext>
              </a:extLst>
            </p:cNvPr>
            <p:cNvSpPr/>
            <p:nvPr/>
          </p:nvSpPr>
          <p:spPr>
            <a:xfrm>
              <a:off x="6919286" y="2677099"/>
              <a:ext cx="351801" cy="351801"/>
            </a:xfrm>
            <a:prstGeom prst="ellipse">
              <a:avLst/>
            </a:prstGeom>
            <a: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8" name="Freeform: Shape 27">
              <a:extLst>
                <a:ext uri="{FF2B5EF4-FFF2-40B4-BE49-F238E27FC236}">
                  <a16:creationId xmlns:a16="http://schemas.microsoft.com/office/drawing/2014/main" id="{0299BF52-67A6-B6BB-6C6E-A58B38F83B6A}"/>
                </a:ext>
              </a:extLst>
            </p:cNvPr>
            <p:cNvSpPr/>
            <p:nvPr/>
          </p:nvSpPr>
          <p:spPr>
            <a:xfrm rot="21600000">
              <a:off x="7095187" y="3133915"/>
              <a:ext cx="4562128" cy="351802"/>
            </a:xfrm>
            <a:custGeom>
              <a:avLst/>
              <a:gdLst>
                <a:gd name="connsiteX0" fmla="*/ 0 w 4562128"/>
                <a:gd name="connsiteY0" fmla="*/ 0 h 351801"/>
                <a:gd name="connsiteX1" fmla="*/ 4386228 w 4562128"/>
                <a:gd name="connsiteY1" fmla="*/ 0 h 351801"/>
                <a:gd name="connsiteX2" fmla="*/ 4562128 w 4562128"/>
                <a:gd name="connsiteY2" fmla="*/ 175901 h 351801"/>
                <a:gd name="connsiteX3" fmla="*/ 4386228 w 4562128"/>
                <a:gd name="connsiteY3" fmla="*/ 351801 h 351801"/>
                <a:gd name="connsiteX4" fmla="*/ 0 w 4562128"/>
                <a:gd name="connsiteY4" fmla="*/ 351801 h 351801"/>
                <a:gd name="connsiteX5" fmla="*/ 0 w 4562128"/>
                <a:gd name="connsiteY5" fmla="*/ 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128" h="351801">
                  <a:moveTo>
                    <a:pt x="4562128" y="351800"/>
                  </a:moveTo>
                  <a:lnTo>
                    <a:pt x="175900" y="351800"/>
                  </a:lnTo>
                  <a:lnTo>
                    <a:pt x="0" y="175900"/>
                  </a:lnTo>
                  <a:lnTo>
                    <a:pt x="175900" y="1"/>
                  </a:lnTo>
                  <a:lnTo>
                    <a:pt x="4562128" y="1"/>
                  </a:lnTo>
                  <a:lnTo>
                    <a:pt x="4562128" y="351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85" tIns="60961"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Risk assessment</a:t>
              </a:r>
            </a:p>
          </p:txBody>
        </p:sp>
        <p:sp>
          <p:nvSpPr>
            <p:cNvPr id="29" name="Oval 28" descr="Radioactive with solid fill">
              <a:extLst>
                <a:ext uri="{FF2B5EF4-FFF2-40B4-BE49-F238E27FC236}">
                  <a16:creationId xmlns:a16="http://schemas.microsoft.com/office/drawing/2014/main" id="{F84B9D93-0911-1EA8-D4BD-0B0E5BECF0BA}"/>
                </a:ext>
              </a:extLst>
            </p:cNvPr>
            <p:cNvSpPr/>
            <p:nvPr/>
          </p:nvSpPr>
          <p:spPr>
            <a:xfrm>
              <a:off x="6919286" y="3133916"/>
              <a:ext cx="351801" cy="351801"/>
            </a:xfrm>
            <a:prstGeom prst="ellipse">
              <a:avLst/>
            </a:prstGeom>
            <a: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0" name="Freeform: Shape 29">
              <a:extLst>
                <a:ext uri="{FF2B5EF4-FFF2-40B4-BE49-F238E27FC236}">
                  <a16:creationId xmlns:a16="http://schemas.microsoft.com/office/drawing/2014/main" id="{7026BC13-C138-4992-8E24-D703F4283F76}"/>
                </a:ext>
              </a:extLst>
            </p:cNvPr>
            <p:cNvSpPr/>
            <p:nvPr/>
          </p:nvSpPr>
          <p:spPr>
            <a:xfrm rot="21600000">
              <a:off x="7095187" y="3590733"/>
              <a:ext cx="4562128" cy="351802"/>
            </a:xfrm>
            <a:custGeom>
              <a:avLst/>
              <a:gdLst>
                <a:gd name="connsiteX0" fmla="*/ 0 w 4562128"/>
                <a:gd name="connsiteY0" fmla="*/ 0 h 351801"/>
                <a:gd name="connsiteX1" fmla="*/ 4386228 w 4562128"/>
                <a:gd name="connsiteY1" fmla="*/ 0 h 351801"/>
                <a:gd name="connsiteX2" fmla="*/ 4562128 w 4562128"/>
                <a:gd name="connsiteY2" fmla="*/ 175901 h 351801"/>
                <a:gd name="connsiteX3" fmla="*/ 4386228 w 4562128"/>
                <a:gd name="connsiteY3" fmla="*/ 351801 h 351801"/>
                <a:gd name="connsiteX4" fmla="*/ 0 w 4562128"/>
                <a:gd name="connsiteY4" fmla="*/ 351801 h 351801"/>
                <a:gd name="connsiteX5" fmla="*/ 0 w 4562128"/>
                <a:gd name="connsiteY5" fmla="*/ 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128" h="351801">
                  <a:moveTo>
                    <a:pt x="4562128" y="351800"/>
                  </a:moveTo>
                  <a:lnTo>
                    <a:pt x="175900" y="351800"/>
                  </a:lnTo>
                  <a:lnTo>
                    <a:pt x="0" y="175900"/>
                  </a:lnTo>
                  <a:lnTo>
                    <a:pt x="175900" y="1"/>
                  </a:lnTo>
                  <a:lnTo>
                    <a:pt x="4562128" y="1"/>
                  </a:lnTo>
                  <a:lnTo>
                    <a:pt x="4562128" y="351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85" tIns="60961"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Diagnostics/Screening</a:t>
              </a:r>
            </a:p>
          </p:txBody>
        </p:sp>
        <p:sp>
          <p:nvSpPr>
            <p:cNvPr id="31" name="Oval 30" descr="Test tubes with solid fill">
              <a:extLst>
                <a:ext uri="{FF2B5EF4-FFF2-40B4-BE49-F238E27FC236}">
                  <a16:creationId xmlns:a16="http://schemas.microsoft.com/office/drawing/2014/main" id="{FF1F7742-5CC1-E801-790F-6E898C07AE80}"/>
                </a:ext>
              </a:extLst>
            </p:cNvPr>
            <p:cNvSpPr/>
            <p:nvPr/>
          </p:nvSpPr>
          <p:spPr>
            <a:xfrm>
              <a:off x="6919286" y="3590734"/>
              <a:ext cx="351801" cy="351801"/>
            </a:xfrm>
            <a:prstGeom prst="ellipse">
              <a:avLst/>
            </a:prstGeom>
            <a: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2" name="Freeform: Shape 31">
              <a:extLst>
                <a:ext uri="{FF2B5EF4-FFF2-40B4-BE49-F238E27FC236}">
                  <a16:creationId xmlns:a16="http://schemas.microsoft.com/office/drawing/2014/main" id="{109BB30D-2C00-6188-2D36-81BAB64E8BF4}"/>
                </a:ext>
              </a:extLst>
            </p:cNvPr>
            <p:cNvSpPr/>
            <p:nvPr/>
          </p:nvSpPr>
          <p:spPr>
            <a:xfrm rot="21600000">
              <a:off x="7122058" y="4043174"/>
              <a:ext cx="4562128" cy="351802"/>
            </a:xfrm>
            <a:custGeom>
              <a:avLst/>
              <a:gdLst>
                <a:gd name="connsiteX0" fmla="*/ 0 w 4562128"/>
                <a:gd name="connsiteY0" fmla="*/ 0 h 351801"/>
                <a:gd name="connsiteX1" fmla="*/ 4386228 w 4562128"/>
                <a:gd name="connsiteY1" fmla="*/ 0 h 351801"/>
                <a:gd name="connsiteX2" fmla="*/ 4562128 w 4562128"/>
                <a:gd name="connsiteY2" fmla="*/ 175901 h 351801"/>
                <a:gd name="connsiteX3" fmla="*/ 4386228 w 4562128"/>
                <a:gd name="connsiteY3" fmla="*/ 351801 h 351801"/>
                <a:gd name="connsiteX4" fmla="*/ 0 w 4562128"/>
                <a:gd name="connsiteY4" fmla="*/ 351801 h 351801"/>
                <a:gd name="connsiteX5" fmla="*/ 0 w 4562128"/>
                <a:gd name="connsiteY5" fmla="*/ 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128" h="351801">
                  <a:moveTo>
                    <a:pt x="4562128" y="351800"/>
                  </a:moveTo>
                  <a:lnTo>
                    <a:pt x="175900" y="351800"/>
                  </a:lnTo>
                  <a:lnTo>
                    <a:pt x="0" y="175900"/>
                  </a:lnTo>
                  <a:lnTo>
                    <a:pt x="175900" y="1"/>
                  </a:lnTo>
                  <a:lnTo>
                    <a:pt x="4562128" y="1"/>
                  </a:lnTo>
                  <a:lnTo>
                    <a:pt x="4562128" y="351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85" tIns="60961"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Clinical trial support</a:t>
              </a:r>
            </a:p>
          </p:txBody>
        </p:sp>
        <p:sp>
          <p:nvSpPr>
            <p:cNvPr id="33" name="Oval 32" descr="Children with solid fill">
              <a:extLst>
                <a:ext uri="{FF2B5EF4-FFF2-40B4-BE49-F238E27FC236}">
                  <a16:creationId xmlns:a16="http://schemas.microsoft.com/office/drawing/2014/main" id="{4FCAAB00-77C5-C6AF-E20B-D63046F7B3D7}"/>
                </a:ext>
              </a:extLst>
            </p:cNvPr>
            <p:cNvSpPr/>
            <p:nvPr/>
          </p:nvSpPr>
          <p:spPr>
            <a:xfrm>
              <a:off x="6919286" y="4047552"/>
              <a:ext cx="351801" cy="351801"/>
            </a:xfrm>
            <a:prstGeom prst="ellipse">
              <a:avLst/>
            </a:prstGeom>
            <a: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4" name="Freeform: Shape 33">
              <a:extLst>
                <a:ext uri="{FF2B5EF4-FFF2-40B4-BE49-F238E27FC236}">
                  <a16:creationId xmlns:a16="http://schemas.microsoft.com/office/drawing/2014/main" id="{92ED369B-BD56-A51A-3F1D-8F4F18AFD7FB}"/>
                </a:ext>
              </a:extLst>
            </p:cNvPr>
            <p:cNvSpPr/>
            <p:nvPr/>
          </p:nvSpPr>
          <p:spPr>
            <a:xfrm rot="21600000">
              <a:off x="7095187" y="4504368"/>
              <a:ext cx="4562128" cy="351802"/>
            </a:xfrm>
            <a:custGeom>
              <a:avLst/>
              <a:gdLst>
                <a:gd name="connsiteX0" fmla="*/ 0 w 4562128"/>
                <a:gd name="connsiteY0" fmla="*/ 0 h 351801"/>
                <a:gd name="connsiteX1" fmla="*/ 4386228 w 4562128"/>
                <a:gd name="connsiteY1" fmla="*/ 0 h 351801"/>
                <a:gd name="connsiteX2" fmla="*/ 4562128 w 4562128"/>
                <a:gd name="connsiteY2" fmla="*/ 175901 h 351801"/>
                <a:gd name="connsiteX3" fmla="*/ 4386228 w 4562128"/>
                <a:gd name="connsiteY3" fmla="*/ 351801 h 351801"/>
                <a:gd name="connsiteX4" fmla="*/ 0 w 4562128"/>
                <a:gd name="connsiteY4" fmla="*/ 351801 h 351801"/>
                <a:gd name="connsiteX5" fmla="*/ 0 w 4562128"/>
                <a:gd name="connsiteY5" fmla="*/ 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128" h="351801">
                  <a:moveTo>
                    <a:pt x="4562128" y="351800"/>
                  </a:moveTo>
                  <a:lnTo>
                    <a:pt x="175900" y="351800"/>
                  </a:lnTo>
                  <a:lnTo>
                    <a:pt x="0" y="175900"/>
                  </a:lnTo>
                  <a:lnTo>
                    <a:pt x="175900" y="1"/>
                  </a:lnTo>
                  <a:lnTo>
                    <a:pt x="4562128" y="1"/>
                  </a:lnTo>
                  <a:lnTo>
                    <a:pt x="4562128" y="351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85" tIns="60961"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Predictive analytics</a:t>
              </a:r>
            </a:p>
          </p:txBody>
        </p:sp>
        <p:sp>
          <p:nvSpPr>
            <p:cNvPr id="35" name="Oval 34" descr="Research with solid fill">
              <a:extLst>
                <a:ext uri="{FF2B5EF4-FFF2-40B4-BE49-F238E27FC236}">
                  <a16:creationId xmlns:a16="http://schemas.microsoft.com/office/drawing/2014/main" id="{2502B328-C82D-2008-1662-AE64FA409F77}"/>
                </a:ext>
              </a:extLst>
            </p:cNvPr>
            <p:cNvSpPr/>
            <p:nvPr/>
          </p:nvSpPr>
          <p:spPr>
            <a:xfrm>
              <a:off x="6919286" y="4504369"/>
              <a:ext cx="351801" cy="351801"/>
            </a:xfrm>
            <a:prstGeom prst="ellipse">
              <a:avLst/>
            </a:prstGeom>
            <a: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6" name="Freeform: Shape 35">
              <a:extLst>
                <a:ext uri="{FF2B5EF4-FFF2-40B4-BE49-F238E27FC236}">
                  <a16:creationId xmlns:a16="http://schemas.microsoft.com/office/drawing/2014/main" id="{B977F9AA-A220-9756-6814-FF30D80B33F6}"/>
                </a:ext>
              </a:extLst>
            </p:cNvPr>
            <p:cNvSpPr/>
            <p:nvPr/>
          </p:nvSpPr>
          <p:spPr>
            <a:xfrm rot="21600000">
              <a:off x="7095187" y="4961186"/>
              <a:ext cx="4562128" cy="351802"/>
            </a:xfrm>
            <a:custGeom>
              <a:avLst/>
              <a:gdLst>
                <a:gd name="connsiteX0" fmla="*/ 0 w 4562128"/>
                <a:gd name="connsiteY0" fmla="*/ 0 h 351801"/>
                <a:gd name="connsiteX1" fmla="*/ 4386228 w 4562128"/>
                <a:gd name="connsiteY1" fmla="*/ 0 h 351801"/>
                <a:gd name="connsiteX2" fmla="*/ 4562128 w 4562128"/>
                <a:gd name="connsiteY2" fmla="*/ 175901 h 351801"/>
                <a:gd name="connsiteX3" fmla="*/ 4386228 w 4562128"/>
                <a:gd name="connsiteY3" fmla="*/ 351801 h 351801"/>
                <a:gd name="connsiteX4" fmla="*/ 0 w 4562128"/>
                <a:gd name="connsiteY4" fmla="*/ 351801 h 351801"/>
                <a:gd name="connsiteX5" fmla="*/ 0 w 4562128"/>
                <a:gd name="connsiteY5" fmla="*/ 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128" h="351801">
                  <a:moveTo>
                    <a:pt x="4562128" y="351800"/>
                  </a:moveTo>
                  <a:lnTo>
                    <a:pt x="175900" y="351800"/>
                  </a:lnTo>
                  <a:lnTo>
                    <a:pt x="0" y="175900"/>
                  </a:lnTo>
                  <a:lnTo>
                    <a:pt x="175900" y="1"/>
                  </a:lnTo>
                  <a:lnTo>
                    <a:pt x="4562128" y="1"/>
                  </a:lnTo>
                  <a:lnTo>
                    <a:pt x="4562128" y="351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85" tIns="60961"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Prophylactics/Adjuvants</a:t>
              </a:r>
            </a:p>
          </p:txBody>
        </p:sp>
        <p:sp>
          <p:nvSpPr>
            <p:cNvPr id="37" name="Oval 36" descr="Walk with solid fill">
              <a:extLst>
                <a:ext uri="{FF2B5EF4-FFF2-40B4-BE49-F238E27FC236}">
                  <a16:creationId xmlns:a16="http://schemas.microsoft.com/office/drawing/2014/main" id="{A45DB5DB-C2CA-48FA-0566-0193A878DA5D}"/>
                </a:ext>
              </a:extLst>
            </p:cNvPr>
            <p:cNvSpPr/>
            <p:nvPr/>
          </p:nvSpPr>
          <p:spPr>
            <a:xfrm>
              <a:off x="6919286" y="4961187"/>
              <a:ext cx="351801" cy="351801"/>
            </a:xfrm>
            <a:prstGeom prst="ellipse">
              <a:avLst/>
            </a:prstGeom>
            <a: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8" name="Freeform: Shape 37">
              <a:extLst>
                <a:ext uri="{FF2B5EF4-FFF2-40B4-BE49-F238E27FC236}">
                  <a16:creationId xmlns:a16="http://schemas.microsoft.com/office/drawing/2014/main" id="{7406AC89-B749-07B4-9185-FA47F438B66E}"/>
                </a:ext>
              </a:extLst>
            </p:cNvPr>
            <p:cNvSpPr/>
            <p:nvPr/>
          </p:nvSpPr>
          <p:spPr>
            <a:xfrm rot="21600000">
              <a:off x="7095187" y="5418003"/>
              <a:ext cx="4562128" cy="351802"/>
            </a:xfrm>
            <a:custGeom>
              <a:avLst/>
              <a:gdLst>
                <a:gd name="connsiteX0" fmla="*/ 0 w 4562128"/>
                <a:gd name="connsiteY0" fmla="*/ 0 h 351801"/>
                <a:gd name="connsiteX1" fmla="*/ 4386228 w 4562128"/>
                <a:gd name="connsiteY1" fmla="*/ 0 h 351801"/>
                <a:gd name="connsiteX2" fmla="*/ 4562128 w 4562128"/>
                <a:gd name="connsiteY2" fmla="*/ 175901 h 351801"/>
                <a:gd name="connsiteX3" fmla="*/ 4386228 w 4562128"/>
                <a:gd name="connsiteY3" fmla="*/ 351801 h 351801"/>
                <a:gd name="connsiteX4" fmla="*/ 0 w 4562128"/>
                <a:gd name="connsiteY4" fmla="*/ 351801 h 351801"/>
                <a:gd name="connsiteX5" fmla="*/ 0 w 4562128"/>
                <a:gd name="connsiteY5" fmla="*/ 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128" h="351801">
                  <a:moveTo>
                    <a:pt x="4562128" y="351800"/>
                  </a:moveTo>
                  <a:lnTo>
                    <a:pt x="175900" y="351800"/>
                  </a:lnTo>
                  <a:lnTo>
                    <a:pt x="0" y="175900"/>
                  </a:lnTo>
                  <a:lnTo>
                    <a:pt x="175900" y="1"/>
                  </a:lnTo>
                  <a:lnTo>
                    <a:pt x="4562128" y="1"/>
                  </a:lnTo>
                  <a:lnTo>
                    <a:pt x="4562128" y="351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85" tIns="60961" rIns="113792" bIns="60960" numCol="1" spcCol="1270" anchor="ctr" anchorCtr="0">
              <a:noAutofit/>
            </a:bodyPr>
            <a:lstStyle/>
            <a:p>
              <a:pPr marL="0" lvl="0" indent="0" algn="ctr" defTabSz="711200">
                <a:lnSpc>
                  <a:spcPct val="90000"/>
                </a:lnSpc>
                <a:spcBef>
                  <a:spcPct val="0"/>
                </a:spcBef>
                <a:spcAft>
                  <a:spcPct val="35000"/>
                </a:spcAft>
                <a:buNone/>
              </a:pPr>
              <a:r>
                <a:rPr lang="en-US" sz="1600" kern="1200" dirty="0"/>
                <a:t>Treatment/Therapeutics</a:t>
              </a:r>
            </a:p>
          </p:txBody>
        </p:sp>
        <p:sp>
          <p:nvSpPr>
            <p:cNvPr id="39" name="Oval 38" descr="Clipboard Partially Crossed with solid fill">
              <a:extLst>
                <a:ext uri="{FF2B5EF4-FFF2-40B4-BE49-F238E27FC236}">
                  <a16:creationId xmlns:a16="http://schemas.microsoft.com/office/drawing/2014/main" id="{4C6BD8D5-B9A6-640C-AF19-67124907A291}"/>
                </a:ext>
              </a:extLst>
            </p:cNvPr>
            <p:cNvSpPr/>
            <p:nvPr/>
          </p:nvSpPr>
          <p:spPr>
            <a:xfrm>
              <a:off x="6919286" y="5418004"/>
              <a:ext cx="351801" cy="351801"/>
            </a:xfrm>
            <a:prstGeom prst="ellipse">
              <a:avLst/>
            </a:prstGeom>
            <a:blipFill rotWithShape="1">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40" name="Freeform: Shape 39">
              <a:extLst>
                <a:ext uri="{FF2B5EF4-FFF2-40B4-BE49-F238E27FC236}">
                  <a16:creationId xmlns:a16="http://schemas.microsoft.com/office/drawing/2014/main" id="{ED97CD0D-1D45-F805-E20B-875C601B0C25}"/>
                </a:ext>
              </a:extLst>
            </p:cNvPr>
            <p:cNvSpPr/>
            <p:nvPr/>
          </p:nvSpPr>
          <p:spPr>
            <a:xfrm rot="21600000">
              <a:off x="7095187" y="5874821"/>
              <a:ext cx="4562129" cy="351802"/>
            </a:xfrm>
            <a:custGeom>
              <a:avLst/>
              <a:gdLst>
                <a:gd name="connsiteX0" fmla="*/ 0 w 4562128"/>
                <a:gd name="connsiteY0" fmla="*/ 0 h 351801"/>
                <a:gd name="connsiteX1" fmla="*/ 4386228 w 4562128"/>
                <a:gd name="connsiteY1" fmla="*/ 0 h 351801"/>
                <a:gd name="connsiteX2" fmla="*/ 4562128 w 4562128"/>
                <a:gd name="connsiteY2" fmla="*/ 175901 h 351801"/>
                <a:gd name="connsiteX3" fmla="*/ 4386228 w 4562128"/>
                <a:gd name="connsiteY3" fmla="*/ 351801 h 351801"/>
                <a:gd name="connsiteX4" fmla="*/ 0 w 4562128"/>
                <a:gd name="connsiteY4" fmla="*/ 351801 h 351801"/>
                <a:gd name="connsiteX5" fmla="*/ 0 w 4562128"/>
                <a:gd name="connsiteY5" fmla="*/ 0 h 35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2128" h="351801">
                  <a:moveTo>
                    <a:pt x="4562128" y="351800"/>
                  </a:moveTo>
                  <a:lnTo>
                    <a:pt x="175900" y="351800"/>
                  </a:lnTo>
                  <a:lnTo>
                    <a:pt x="0" y="175900"/>
                  </a:lnTo>
                  <a:lnTo>
                    <a:pt x="175900" y="1"/>
                  </a:lnTo>
                  <a:lnTo>
                    <a:pt x="4562128" y="1"/>
                  </a:lnTo>
                  <a:lnTo>
                    <a:pt x="4562128" y="35180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085" tIns="60961" rIns="113793"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Public health guidance dissemination</a:t>
              </a:r>
            </a:p>
          </p:txBody>
        </p:sp>
        <p:sp>
          <p:nvSpPr>
            <p:cNvPr id="41" name="Oval 40" descr="Medical with solid fill">
              <a:extLst>
                <a:ext uri="{FF2B5EF4-FFF2-40B4-BE49-F238E27FC236}">
                  <a16:creationId xmlns:a16="http://schemas.microsoft.com/office/drawing/2014/main" id="{2BEC3D73-7236-D624-29B4-5DAAFAC74EB4}"/>
                </a:ext>
              </a:extLst>
            </p:cNvPr>
            <p:cNvSpPr/>
            <p:nvPr/>
          </p:nvSpPr>
          <p:spPr>
            <a:xfrm>
              <a:off x="6919286" y="5874822"/>
              <a:ext cx="351801" cy="351801"/>
            </a:xfrm>
            <a:prstGeom prst="ellipse">
              <a:avLst/>
            </a:prstGeom>
            <a: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Tree>
    <p:extLst>
      <p:ext uri="{BB962C8B-B14F-4D97-AF65-F5344CB8AC3E}">
        <p14:creationId xmlns:p14="http://schemas.microsoft.com/office/powerpoint/2010/main" val="256701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3475F87-5F23-7A46-B38F-0846EAB1A176}"/>
              </a:ext>
            </a:extLst>
          </p:cNvPr>
          <p:cNvSpPr>
            <a:spLocks noGrp="1"/>
          </p:cNvSpPr>
          <p:nvPr>
            <p:ph type="title"/>
          </p:nvPr>
        </p:nvSpPr>
        <p:spPr>
          <a:xfrm>
            <a:off x="838200" y="169069"/>
            <a:ext cx="10515600" cy="960400"/>
          </a:xfrm>
        </p:spPr>
        <p:txBody>
          <a:bodyPr/>
          <a:lstStyle/>
          <a:p>
            <a:r>
              <a:rPr lang="en-US"/>
              <a:t>Responsiveness</a:t>
            </a:r>
          </a:p>
        </p:txBody>
      </p:sp>
      <p:pic>
        <p:nvPicPr>
          <p:cNvPr id="5" name="Graphic 4" descr="Checkmark">
            <a:extLst>
              <a:ext uri="{FF2B5EF4-FFF2-40B4-BE49-F238E27FC236}">
                <a16:creationId xmlns:a16="http://schemas.microsoft.com/office/drawing/2014/main" id="{3B3DB654-AA86-DB6A-BB8F-F62BCAF952C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02362" y="1227774"/>
            <a:ext cx="709611" cy="709611"/>
          </a:xfrm>
          <a:prstGeom prst="rect">
            <a:avLst/>
          </a:prstGeom>
        </p:spPr>
      </p:pic>
      <p:sp>
        <p:nvSpPr>
          <p:cNvPr id="4" name="Content Placeholder 2">
            <a:extLst>
              <a:ext uri="{FF2B5EF4-FFF2-40B4-BE49-F238E27FC236}">
                <a16:creationId xmlns:a16="http://schemas.microsoft.com/office/drawing/2014/main" id="{B0E13E65-BADE-9202-0E89-D2B45DE4825D}"/>
              </a:ext>
            </a:extLst>
          </p:cNvPr>
          <p:cNvSpPr txBox="1">
            <a:spLocks/>
          </p:cNvSpPr>
          <p:nvPr/>
        </p:nvSpPr>
        <p:spPr>
          <a:xfrm>
            <a:off x="838200" y="1937385"/>
            <a:ext cx="518160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200"/>
              <a:t>Data and analytics-based</a:t>
            </a:r>
          </a:p>
          <a:p>
            <a:pPr>
              <a:lnSpc>
                <a:spcPct val="100000"/>
              </a:lnSpc>
              <a:spcBef>
                <a:spcPts val="600"/>
              </a:spcBef>
              <a:spcAft>
                <a:spcPts val="600"/>
              </a:spcAft>
            </a:pPr>
            <a:r>
              <a:rPr lang="en-US" sz="2200"/>
              <a:t>Mobile apps and physiological monitoring using wearables</a:t>
            </a:r>
          </a:p>
          <a:p>
            <a:pPr>
              <a:lnSpc>
                <a:spcPct val="100000"/>
              </a:lnSpc>
              <a:spcBef>
                <a:spcPts val="600"/>
              </a:spcBef>
              <a:spcAft>
                <a:spcPts val="600"/>
              </a:spcAft>
            </a:pPr>
            <a:r>
              <a:rPr lang="en-US" sz="2200"/>
              <a:t>Must be innovative, effective, equitable, affordable, easy-to-use, broadly and rapidly available</a:t>
            </a:r>
          </a:p>
          <a:p>
            <a:pPr>
              <a:lnSpc>
                <a:spcPct val="100000"/>
              </a:lnSpc>
              <a:spcBef>
                <a:spcPts val="600"/>
              </a:spcBef>
              <a:spcAft>
                <a:spcPts val="600"/>
              </a:spcAft>
            </a:pPr>
            <a:r>
              <a:rPr lang="en-US" sz="2200"/>
              <a:t>Desired use case: infectious diseases or CBRN health security threats</a:t>
            </a:r>
          </a:p>
          <a:p>
            <a:pPr>
              <a:lnSpc>
                <a:spcPct val="100000"/>
              </a:lnSpc>
              <a:spcBef>
                <a:spcPts val="600"/>
              </a:spcBef>
              <a:spcAft>
                <a:spcPts val="600"/>
              </a:spcAft>
            </a:pPr>
            <a:r>
              <a:rPr lang="en-US" sz="2200"/>
              <a:t>Existing health data may be used under appropriate privacy safeguards</a:t>
            </a:r>
            <a:endParaRPr lang="en-US" sz="2200" dirty="0"/>
          </a:p>
        </p:txBody>
      </p:sp>
      <p:pic>
        <p:nvPicPr>
          <p:cNvPr id="6" name="Graphic 5" descr="Close">
            <a:extLst>
              <a:ext uri="{FF2B5EF4-FFF2-40B4-BE49-F238E27FC236}">
                <a16:creationId xmlns:a16="http://schemas.microsoft.com/office/drawing/2014/main" id="{F0E09A9F-CFED-896A-188F-2EA3C23AD26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17587" y="1234916"/>
            <a:ext cx="695325" cy="695325"/>
          </a:xfrm>
          <a:prstGeom prst="rect">
            <a:avLst/>
          </a:prstGeom>
        </p:spPr>
      </p:pic>
      <p:sp>
        <p:nvSpPr>
          <p:cNvPr id="2" name="Content Placeholder 2">
            <a:extLst>
              <a:ext uri="{FF2B5EF4-FFF2-40B4-BE49-F238E27FC236}">
                <a16:creationId xmlns:a16="http://schemas.microsoft.com/office/drawing/2014/main" id="{810CEFE7-F242-0B89-73D7-4F403A5C4FA3}"/>
              </a:ext>
            </a:extLst>
          </p:cNvPr>
          <p:cNvSpPr txBox="1">
            <a:spLocks/>
          </p:cNvSpPr>
          <p:nvPr/>
        </p:nvSpPr>
        <p:spPr>
          <a:xfrm>
            <a:off x="6172200" y="1937385"/>
            <a:ext cx="5629940"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spcAft>
                <a:spcPts val="600"/>
              </a:spcAft>
            </a:pPr>
            <a:r>
              <a:rPr lang="en-US" sz="2200"/>
              <a:t>Existing commercially available digital tools</a:t>
            </a:r>
          </a:p>
          <a:p>
            <a:pPr>
              <a:lnSpc>
                <a:spcPct val="100000"/>
              </a:lnSpc>
              <a:spcBef>
                <a:spcPts val="600"/>
              </a:spcBef>
              <a:spcAft>
                <a:spcPts val="600"/>
              </a:spcAft>
            </a:pPr>
            <a:r>
              <a:rPr lang="en-US" sz="2200"/>
              <a:t>Tools requiring frequent regulatory approvals</a:t>
            </a:r>
          </a:p>
          <a:p>
            <a:pPr>
              <a:lnSpc>
                <a:spcPct val="100000"/>
              </a:lnSpc>
              <a:spcBef>
                <a:spcPts val="600"/>
              </a:spcBef>
              <a:spcAft>
                <a:spcPts val="600"/>
              </a:spcAft>
            </a:pPr>
            <a:r>
              <a:rPr lang="en-US" sz="2200"/>
              <a:t>Use of hardware not broadly accessible</a:t>
            </a:r>
          </a:p>
          <a:p>
            <a:pPr>
              <a:lnSpc>
                <a:spcPct val="100000"/>
              </a:lnSpc>
              <a:spcBef>
                <a:spcPts val="600"/>
              </a:spcBef>
              <a:spcAft>
                <a:spcPts val="600"/>
              </a:spcAft>
            </a:pPr>
            <a:r>
              <a:rPr lang="en-US" sz="2200"/>
              <a:t>Clinical utility of existing technologies for infection severity/sepsis</a:t>
            </a:r>
          </a:p>
        </p:txBody>
      </p:sp>
    </p:spTree>
    <p:extLst>
      <p:ext uri="{BB962C8B-B14F-4D97-AF65-F5344CB8AC3E}">
        <p14:creationId xmlns:p14="http://schemas.microsoft.com/office/powerpoint/2010/main" val="10828775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DABD687-8D59-69CE-2FD3-EC74D6E3C263}"/>
              </a:ext>
              <a:ext uri="{C183D7F6-B498-43B3-948B-1728B52AA6E4}">
                <adec:decorative xmlns:adec="http://schemas.microsoft.com/office/drawing/2017/decorative" val="1"/>
              </a:ext>
            </a:extLst>
          </p:cNvPr>
          <p:cNvGrpSpPr/>
          <p:nvPr/>
        </p:nvGrpSpPr>
        <p:grpSpPr>
          <a:xfrm>
            <a:off x="451661" y="1351854"/>
            <a:ext cx="4667981" cy="4648293"/>
            <a:chOff x="404510" y="1141899"/>
            <a:chExt cx="2417418" cy="3183740"/>
          </a:xfrm>
        </p:grpSpPr>
        <p:sp>
          <p:nvSpPr>
            <p:cNvPr id="3" name="Rectangle 2">
              <a:extLst>
                <a:ext uri="{FF2B5EF4-FFF2-40B4-BE49-F238E27FC236}">
                  <a16:creationId xmlns:a16="http://schemas.microsoft.com/office/drawing/2014/main" id="{28A679AB-164F-79C7-DCF0-96C605CE7463}"/>
                </a:ext>
              </a:extLst>
            </p:cNvPr>
            <p:cNvSpPr/>
            <p:nvPr/>
          </p:nvSpPr>
          <p:spPr>
            <a:xfrm>
              <a:off x="404513" y="1196885"/>
              <a:ext cx="2417415" cy="3128754"/>
            </a:xfrm>
            <a:prstGeom prst="rect">
              <a:avLst/>
            </a:prstGeom>
            <a:gradFill rotWithShape="1">
              <a:gsLst>
                <a:gs pos="0">
                  <a:srgbClr val="C9C9C9">
                    <a:tint val="50000"/>
                    <a:satMod val="300000"/>
                  </a:srgbClr>
                </a:gs>
                <a:gs pos="35000">
                  <a:srgbClr val="C9C9C9">
                    <a:tint val="37000"/>
                    <a:satMod val="300000"/>
                  </a:srgbClr>
                </a:gs>
                <a:gs pos="100000">
                  <a:srgbClr val="C9C9C9">
                    <a:tint val="15000"/>
                    <a:satMod val="350000"/>
                  </a:srgbClr>
                </a:gs>
              </a:gsLst>
              <a:lin ang="16200000" scaled="1"/>
            </a:gradFill>
            <a:ln w="28575" cap="flat" cmpd="sng" algn="ctr">
              <a:noFill/>
              <a:prstDash val="sysDot"/>
            </a:ln>
            <a:effectLst>
              <a:outerShdw blurRad="40000" dist="20000" dir="5400000" rotWithShape="0">
                <a:srgbClr val="000000">
                  <a:alpha val="38000"/>
                </a:srgbClr>
              </a:outerShdw>
            </a:effectLst>
          </p:spPr>
          <p:txBody>
            <a:bodyPr rot="0" spcFirstLastPara="0" vertOverflow="overflow" horzOverflow="overflow" vert="horz" wrap="square" lIns="162560" tIns="365760" rIns="162560" bIns="81280" numCol="1" spcCol="0" rtlCol="0" fromWordArt="0" anchor="ctr" anchorCtr="0" forceAA="0" compatLnSpc="1">
              <a:prstTxWarp prst="textNoShape">
                <a:avLst/>
              </a:prstTxWarp>
              <a:noAutofit/>
            </a:bodyPr>
            <a:lstStyle/>
            <a:p>
              <a:pPr marL="380990" marR="0" lvl="0" indent="-380990" algn="l" defTabSz="1219170" rtl="0" eaLnBrk="1" fontAlgn="auto" latinLnBrk="0" hangingPunct="1">
                <a:lnSpc>
                  <a:spcPct val="100000"/>
                </a:lnSpc>
                <a:spcBef>
                  <a:spcPts val="800"/>
                </a:spcBef>
                <a:spcAft>
                  <a:spcPts val="800"/>
                </a:spcAft>
                <a:buClrTx/>
                <a:buSzTx/>
                <a:buFont typeface="Arial" panose="020B0604020202020204" pitchFamily="34" charset="0"/>
                <a:buChar char="•"/>
                <a:tabLst/>
                <a:defRPr/>
              </a:pPr>
              <a:r>
                <a:rPr kumimoji="0" lang="en-US" sz="2267" b="0" i="0" u="none" strike="noStrike" kern="0" cap="none" spc="0" normalizeH="0" baseline="0" noProof="0">
                  <a:ln>
                    <a:noFill/>
                  </a:ln>
                  <a:solidFill>
                    <a:srgbClr val="000000"/>
                  </a:solidFill>
                  <a:effectLst/>
                  <a:uLnTx/>
                  <a:uFillTx/>
                  <a:latin typeface="Arial"/>
                  <a:ea typeface="+mn-ea"/>
                  <a:cs typeface="+mn-cs"/>
                </a:rPr>
                <a:t>Fast, easy to use, and flexible</a:t>
              </a:r>
            </a:p>
            <a:p>
              <a:pPr marL="380990" marR="0" lvl="0" indent="-380990" algn="l" defTabSz="1219170" rtl="0" eaLnBrk="1" fontAlgn="auto" latinLnBrk="0" hangingPunct="1">
                <a:lnSpc>
                  <a:spcPct val="100000"/>
                </a:lnSpc>
                <a:spcBef>
                  <a:spcPts val="800"/>
                </a:spcBef>
                <a:spcAft>
                  <a:spcPts val="800"/>
                </a:spcAft>
                <a:buClrTx/>
                <a:buSzTx/>
                <a:buFont typeface="Arial" panose="020B0604020202020204" pitchFamily="34" charset="0"/>
                <a:buChar char="•"/>
                <a:tabLst/>
                <a:defRPr/>
              </a:pPr>
              <a:r>
                <a:rPr kumimoji="0" lang="en-US" sz="2267" b="0" i="0" u="none" strike="noStrike" kern="0" cap="none" spc="0" normalizeH="0" baseline="0" noProof="0">
                  <a:ln>
                    <a:noFill/>
                  </a:ln>
                  <a:solidFill>
                    <a:srgbClr val="000000"/>
                  </a:solidFill>
                  <a:effectLst/>
                  <a:uLnTx/>
                  <a:uFillTx/>
                  <a:latin typeface="Arial"/>
                  <a:ea typeface="+mn-ea"/>
                  <a:cs typeface="+mn-cs"/>
                </a:rPr>
                <a:t>Can award contracts within  30-60 days of submission</a:t>
              </a:r>
            </a:p>
            <a:p>
              <a:pPr marL="380990" marR="0" lvl="0" indent="-380990" algn="l" defTabSz="1219170" rtl="0" eaLnBrk="1" fontAlgn="auto" latinLnBrk="0" hangingPunct="1">
                <a:lnSpc>
                  <a:spcPct val="100000"/>
                </a:lnSpc>
                <a:spcBef>
                  <a:spcPts val="800"/>
                </a:spcBef>
                <a:spcAft>
                  <a:spcPts val="800"/>
                </a:spcAft>
                <a:buClrTx/>
                <a:buSzTx/>
                <a:buFont typeface="Arial" panose="020B0604020202020204" pitchFamily="34" charset="0"/>
                <a:buChar char="•"/>
                <a:tabLst/>
                <a:defRPr/>
              </a:pPr>
              <a:r>
                <a:rPr kumimoji="0" lang="en-US" sz="2267" b="0" i="0" u="none" strike="noStrike" kern="0" cap="none" spc="0" normalizeH="0" baseline="0" noProof="0">
                  <a:ln>
                    <a:noFill/>
                  </a:ln>
                  <a:solidFill>
                    <a:srgbClr val="000000"/>
                  </a:solidFill>
                  <a:effectLst/>
                  <a:uLnTx/>
                  <a:uFillTx/>
                  <a:latin typeface="Arial"/>
                  <a:ea typeface="+mn-ea"/>
                  <a:cs typeface="+mn-cs"/>
                </a:rPr>
                <a:t>$749,999 max government funding</a:t>
              </a:r>
            </a:p>
            <a:p>
              <a:pPr marL="380990" marR="0" lvl="0" indent="-380990" algn="l" defTabSz="1219170" rtl="0" eaLnBrk="1" fontAlgn="auto" latinLnBrk="0" hangingPunct="1">
                <a:lnSpc>
                  <a:spcPct val="100000"/>
                </a:lnSpc>
                <a:spcBef>
                  <a:spcPts val="800"/>
                </a:spcBef>
                <a:spcAft>
                  <a:spcPts val="800"/>
                </a:spcAft>
                <a:buClrTx/>
                <a:buSzTx/>
                <a:buFont typeface="Arial" panose="020B0604020202020204" pitchFamily="34" charset="0"/>
                <a:buChar char="•"/>
                <a:tabLst/>
                <a:defRPr/>
              </a:pPr>
              <a:r>
                <a:rPr kumimoji="0" lang="en-US" sz="2267" b="0" i="0" u="none" strike="noStrike" kern="0" cap="none" spc="0" normalizeH="0" baseline="0" noProof="0">
                  <a:ln>
                    <a:noFill/>
                  </a:ln>
                  <a:solidFill>
                    <a:srgbClr val="000000"/>
                  </a:solidFill>
                  <a:effectLst/>
                  <a:uLnTx/>
                  <a:uFillTx/>
                  <a:latin typeface="Arial"/>
                  <a:ea typeface="+mn-ea"/>
                  <a:cs typeface="+mn-cs"/>
                </a:rPr>
                <a:t>30-50% resource contribution requirement</a:t>
              </a:r>
            </a:p>
          </p:txBody>
        </p:sp>
        <p:pic>
          <p:nvPicPr>
            <p:cNvPr id="4" name="Picture 3" descr="A picture containing bird&#10;&#10;Description automatically generated">
              <a:extLst>
                <a:ext uri="{FF2B5EF4-FFF2-40B4-BE49-F238E27FC236}">
                  <a16:creationId xmlns:a16="http://schemas.microsoft.com/office/drawing/2014/main" id="{42B5C433-8B34-219E-BF9E-74C1C995DAD0}"/>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04510" y="1141899"/>
              <a:ext cx="2417415" cy="412962"/>
            </a:xfrm>
            <a:prstGeom prst="rect">
              <a:avLst/>
            </a:prstGeom>
          </p:spPr>
        </p:pic>
      </p:grpSp>
      <p:sp>
        <p:nvSpPr>
          <p:cNvPr id="5" name="Title 45">
            <a:extLst>
              <a:ext uri="{FF2B5EF4-FFF2-40B4-BE49-F238E27FC236}">
                <a16:creationId xmlns:a16="http://schemas.microsoft.com/office/drawing/2014/main" id="{07BEBD22-D3B6-8843-0408-63ED0842DA3B}"/>
              </a:ext>
            </a:extLst>
          </p:cNvPr>
          <p:cNvSpPr>
            <a:spLocks noGrp="1"/>
          </p:cNvSpPr>
          <p:nvPr>
            <p:ph type="title"/>
          </p:nvPr>
        </p:nvSpPr>
        <p:spPr>
          <a:xfrm>
            <a:off x="0" y="169069"/>
            <a:ext cx="12192000" cy="960400"/>
          </a:xfrm>
        </p:spPr>
        <p:txBody>
          <a:bodyPr/>
          <a:lstStyle/>
          <a:p>
            <a:r>
              <a:rPr lang="en-US" err="1"/>
              <a:t>DRIVe’s</a:t>
            </a:r>
            <a:r>
              <a:rPr lang="en-US"/>
              <a:t> EZ-BAA funding vehicle</a:t>
            </a:r>
          </a:p>
        </p:txBody>
      </p:sp>
      <p:grpSp>
        <p:nvGrpSpPr>
          <p:cNvPr id="6" name="Group 5">
            <a:extLst>
              <a:ext uri="{FF2B5EF4-FFF2-40B4-BE49-F238E27FC236}">
                <a16:creationId xmlns:a16="http://schemas.microsoft.com/office/drawing/2014/main" id="{65CC853E-072F-5076-71DA-DE4649DFE1C3}"/>
              </a:ext>
              <a:ext uri="{C183D7F6-B498-43B3-948B-1728B52AA6E4}">
                <adec:decorative xmlns:adec="http://schemas.microsoft.com/office/drawing/2017/decorative" val="1"/>
              </a:ext>
            </a:extLst>
          </p:cNvPr>
          <p:cNvGrpSpPr/>
          <p:nvPr/>
        </p:nvGrpSpPr>
        <p:grpSpPr>
          <a:xfrm>
            <a:off x="5346996" y="1476176"/>
            <a:ext cx="6393337" cy="4479928"/>
            <a:chOff x="5680951" y="1236188"/>
            <a:chExt cx="6393337" cy="4479928"/>
          </a:xfrm>
        </p:grpSpPr>
        <p:grpSp>
          <p:nvGrpSpPr>
            <p:cNvPr id="7" name="Group 6">
              <a:extLst>
                <a:ext uri="{FF2B5EF4-FFF2-40B4-BE49-F238E27FC236}">
                  <a16:creationId xmlns:a16="http://schemas.microsoft.com/office/drawing/2014/main" id="{F313FDBB-9D7F-9C27-22A7-94D9664BB264}"/>
                </a:ext>
              </a:extLst>
            </p:cNvPr>
            <p:cNvGrpSpPr/>
            <p:nvPr/>
          </p:nvGrpSpPr>
          <p:grpSpPr>
            <a:xfrm>
              <a:off x="5680953" y="1236188"/>
              <a:ext cx="6393335" cy="4479928"/>
              <a:chOff x="3879056" y="1012029"/>
              <a:chExt cx="5071836" cy="3359946"/>
            </a:xfrm>
          </p:grpSpPr>
          <p:cxnSp>
            <p:nvCxnSpPr>
              <p:cNvPr id="32" name="Straight Connector 31">
                <a:extLst>
                  <a:ext uri="{FF2B5EF4-FFF2-40B4-BE49-F238E27FC236}">
                    <a16:creationId xmlns:a16="http://schemas.microsoft.com/office/drawing/2014/main" id="{194B8C46-704F-CAF3-E884-3AC589198AA8}"/>
                  </a:ext>
                </a:extLst>
              </p:cNvPr>
              <p:cNvCxnSpPr>
                <a:cxnSpLocks/>
              </p:cNvCxnSpPr>
              <p:nvPr/>
            </p:nvCxnSpPr>
            <p:spPr>
              <a:xfrm>
                <a:off x="3879056" y="1012029"/>
                <a:ext cx="5071836" cy="0"/>
              </a:xfrm>
              <a:prstGeom prst="line">
                <a:avLst/>
              </a:prstGeom>
              <a:ln>
                <a:solidFill>
                  <a:srgbClr val="4F638F"/>
                </a:solidFill>
              </a:ln>
            </p:spPr>
            <p:style>
              <a:lnRef idx="2">
                <a:schemeClr val="dk1"/>
              </a:lnRef>
              <a:fillRef idx="0">
                <a:schemeClr val="dk1"/>
              </a:fillRef>
              <a:effectRef idx="1">
                <a:schemeClr val="dk1"/>
              </a:effectRef>
              <a:fontRef idx="minor">
                <a:schemeClr val="tx1"/>
              </a:fontRef>
            </p:style>
          </p:cxnSp>
          <p:cxnSp>
            <p:nvCxnSpPr>
              <p:cNvPr id="33" name="Straight Connector 32">
                <a:extLst>
                  <a:ext uri="{FF2B5EF4-FFF2-40B4-BE49-F238E27FC236}">
                    <a16:creationId xmlns:a16="http://schemas.microsoft.com/office/drawing/2014/main" id="{7B325112-7811-6ECE-175A-C84C42607552}"/>
                  </a:ext>
                </a:extLst>
              </p:cNvPr>
              <p:cNvCxnSpPr>
                <a:cxnSpLocks/>
              </p:cNvCxnSpPr>
              <p:nvPr/>
            </p:nvCxnSpPr>
            <p:spPr>
              <a:xfrm>
                <a:off x="3879056" y="4371975"/>
                <a:ext cx="5071836" cy="0"/>
              </a:xfrm>
              <a:prstGeom prst="line">
                <a:avLst/>
              </a:prstGeom>
              <a:ln>
                <a:solidFill>
                  <a:srgbClr val="4F638F"/>
                </a:solidFill>
              </a:ln>
            </p:spPr>
            <p:style>
              <a:lnRef idx="2">
                <a:schemeClr val="dk1"/>
              </a:lnRef>
              <a:fillRef idx="0">
                <a:schemeClr val="dk1"/>
              </a:fillRef>
              <a:effectRef idx="1">
                <a:schemeClr val="dk1"/>
              </a:effectRef>
              <a:fontRef idx="minor">
                <a:schemeClr val="tx1"/>
              </a:fontRef>
            </p:style>
          </p:cxnSp>
        </p:grpSp>
        <p:grpSp>
          <p:nvGrpSpPr>
            <p:cNvPr id="8" name="Group 7">
              <a:extLst>
                <a:ext uri="{FF2B5EF4-FFF2-40B4-BE49-F238E27FC236}">
                  <a16:creationId xmlns:a16="http://schemas.microsoft.com/office/drawing/2014/main" id="{120FB269-508A-79D7-0367-887FDAC5511F}"/>
                </a:ext>
              </a:extLst>
            </p:cNvPr>
            <p:cNvGrpSpPr/>
            <p:nvPr/>
          </p:nvGrpSpPr>
          <p:grpSpPr>
            <a:xfrm>
              <a:off x="5680951" y="1376584"/>
              <a:ext cx="6393335" cy="4206432"/>
              <a:chOff x="4260713" y="1070538"/>
              <a:chExt cx="4795001" cy="3154824"/>
            </a:xfrm>
          </p:grpSpPr>
          <p:sp>
            <p:nvSpPr>
              <p:cNvPr id="9" name="Left Brace 8">
                <a:extLst>
                  <a:ext uri="{FF2B5EF4-FFF2-40B4-BE49-F238E27FC236}">
                    <a16:creationId xmlns:a16="http://schemas.microsoft.com/office/drawing/2014/main" id="{6A158801-D265-3856-E06D-04D134B70023}"/>
                  </a:ext>
                </a:extLst>
              </p:cNvPr>
              <p:cNvSpPr/>
              <p:nvPr/>
            </p:nvSpPr>
            <p:spPr>
              <a:xfrm rot="5400000">
                <a:off x="6320264" y="262139"/>
                <a:ext cx="321946" cy="3818477"/>
              </a:xfrm>
              <a:prstGeom prst="leftBrace">
                <a:avLst>
                  <a:gd name="adj1" fmla="val 28220"/>
                  <a:gd name="adj2" fmla="val 50000"/>
                </a:avLst>
              </a:prstGeom>
              <a:ln>
                <a:tailEnd type="none"/>
              </a:ln>
            </p:spPr>
            <p:style>
              <a:lnRef idx="2">
                <a:schemeClr val="accent2"/>
              </a:lnRef>
              <a:fillRef idx="0">
                <a:schemeClr val="accent2"/>
              </a:fillRef>
              <a:effectRef idx="1">
                <a:schemeClr val="accent2"/>
              </a:effectRef>
              <a:fontRef idx="minor">
                <a:schemeClr val="tx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02B62"/>
                  </a:solidFill>
                  <a:effectLst/>
                  <a:uLnTx/>
                  <a:uFillTx/>
                  <a:latin typeface="Arial"/>
                  <a:ea typeface="+mn-ea"/>
                  <a:cs typeface="+mn-cs"/>
                </a:endParaRPr>
              </a:p>
            </p:txBody>
          </p:sp>
          <p:sp>
            <p:nvSpPr>
              <p:cNvPr id="10" name="TextBox 9">
                <a:extLst>
                  <a:ext uri="{FF2B5EF4-FFF2-40B4-BE49-F238E27FC236}">
                    <a16:creationId xmlns:a16="http://schemas.microsoft.com/office/drawing/2014/main" id="{85411940-7F2B-8757-51B1-E8DDB8A47571}"/>
                  </a:ext>
                </a:extLst>
              </p:cNvPr>
              <p:cNvSpPr txBox="1"/>
              <p:nvPr/>
            </p:nvSpPr>
            <p:spPr>
              <a:xfrm>
                <a:off x="4260713" y="1070538"/>
                <a:ext cx="4795001" cy="284742"/>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867" b="1" i="0" u="none" strike="noStrike" kern="0" cap="none" spc="0" normalizeH="0" baseline="0" noProof="0">
                    <a:ln>
                      <a:noFill/>
                    </a:ln>
                    <a:solidFill>
                      <a:srgbClr val="000000"/>
                    </a:solidFill>
                    <a:effectLst/>
                    <a:uLnTx/>
                    <a:uFillTx/>
                    <a:latin typeface="Arial"/>
                    <a:ea typeface="+mn-ea"/>
                    <a:cs typeface="+mn-cs"/>
                  </a:rPr>
                  <a:t>BARDA </a:t>
                </a:r>
                <a:r>
                  <a:rPr kumimoji="0" lang="en-US" sz="1867" b="1" i="0" u="none" strike="noStrike" kern="0" cap="none" spc="0" normalizeH="0" baseline="0" noProof="0" err="1">
                    <a:ln>
                      <a:noFill/>
                    </a:ln>
                    <a:solidFill>
                      <a:srgbClr val="000000"/>
                    </a:solidFill>
                    <a:effectLst/>
                    <a:uLnTx/>
                    <a:uFillTx/>
                    <a:latin typeface="Arial"/>
                    <a:ea typeface="+mn-ea"/>
                    <a:cs typeface="+mn-cs"/>
                  </a:rPr>
                  <a:t>DRIVe</a:t>
                </a:r>
                <a:r>
                  <a:rPr kumimoji="0" lang="en-US" sz="1867" b="1" i="0" u="none" strike="noStrike" kern="0" cap="none" spc="0" normalizeH="0" baseline="0" noProof="0">
                    <a:ln>
                      <a:noFill/>
                    </a:ln>
                    <a:solidFill>
                      <a:srgbClr val="000000"/>
                    </a:solidFill>
                    <a:effectLst/>
                    <a:uLnTx/>
                    <a:uFillTx/>
                    <a:latin typeface="Arial"/>
                    <a:ea typeface="+mn-ea"/>
                    <a:cs typeface="+mn-cs"/>
                  </a:rPr>
                  <a:t> Abstract Review Process Flow Chart</a:t>
                </a:r>
                <a:endParaRPr kumimoji="0" lang="en-US" sz="1867" b="1" i="0" u="none" strike="noStrike" kern="1200" cap="none" spc="0" normalizeH="0" baseline="0" noProof="0">
                  <a:ln>
                    <a:noFill/>
                  </a:ln>
                  <a:solidFill>
                    <a:srgbClr val="102B62"/>
                  </a:solidFill>
                  <a:effectLst/>
                  <a:uLnTx/>
                  <a:uFillTx/>
                  <a:latin typeface="Arial"/>
                  <a:ea typeface="+mn-ea"/>
                  <a:cs typeface="+mn-cs"/>
                </a:endParaRPr>
              </a:p>
            </p:txBody>
          </p:sp>
          <p:sp>
            <p:nvSpPr>
              <p:cNvPr id="11" name="Rectangle: Rounded Corners 10">
                <a:extLst>
                  <a:ext uri="{FF2B5EF4-FFF2-40B4-BE49-F238E27FC236}">
                    <a16:creationId xmlns:a16="http://schemas.microsoft.com/office/drawing/2014/main" id="{B11B5896-391D-09D4-DF26-AB10ED12D070}"/>
                  </a:ext>
                </a:extLst>
              </p:cNvPr>
              <p:cNvSpPr/>
              <p:nvPr/>
            </p:nvSpPr>
            <p:spPr>
              <a:xfrm>
                <a:off x="4382655" y="1445342"/>
                <a:ext cx="1447800" cy="304800"/>
              </a:xfrm>
              <a:prstGeom prst="roundRect">
                <a:avLst>
                  <a:gd name="adj" fmla="val 50000"/>
                </a:avLst>
              </a:prstGeom>
              <a:solidFill>
                <a:srgbClr val="438231"/>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t>Market Research Call with DRIVe AOI PM</a:t>
                </a:r>
              </a:p>
            </p:txBody>
          </p:sp>
          <p:sp>
            <p:nvSpPr>
              <p:cNvPr id="12" name="Rectangle: Rounded Corners 11">
                <a:extLst>
                  <a:ext uri="{FF2B5EF4-FFF2-40B4-BE49-F238E27FC236}">
                    <a16:creationId xmlns:a16="http://schemas.microsoft.com/office/drawing/2014/main" id="{3EB700C3-BDCE-C918-9CF0-7ECBBD833EF9}"/>
                  </a:ext>
                </a:extLst>
              </p:cNvPr>
              <p:cNvSpPr/>
              <p:nvPr/>
            </p:nvSpPr>
            <p:spPr>
              <a:xfrm>
                <a:off x="4578712" y="2270625"/>
                <a:ext cx="1055687" cy="322581"/>
              </a:xfrm>
              <a:prstGeom prst="roundRect">
                <a:avLst>
                  <a:gd name="adj" fmla="val 8854"/>
                </a:avLst>
              </a:prstGeom>
              <a:solidFill>
                <a:srgbClr val="544963"/>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t>Abstract Submission</a:t>
                </a:r>
              </a:p>
            </p:txBody>
          </p:sp>
          <p:sp>
            <p:nvSpPr>
              <p:cNvPr id="13" name="Rectangle: Rounded Corners 12">
                <a:extLst>
                  <a:ext uri="{FF2B5EF4-FFF2-40B4-BE49-F238E27FC236}">
                    <a16:creationId xmlns:a16="http://schemas.microsoft.com/office/drawing/2014/main" id="{030919CE-A441-EF56-280D-86618EE9A2BE}"/>
                  </a:ext>
                </a:extLst>
              </p:cNvPr>
              <p:cNvSpPr/>
              <p:nvPr/>
            </p:nvSpPr>
            <p:spPr>
              <a:xfrm>
                <a:off x="7334790" y="2270625"/>
                <a:ext cx="1055687" cy="322581"/>
              </a:xfrm>
              <a:prstGeom prst="roundRect">
                <a:avLst>
                  <a:gd name="adj" fmla="val 8854"/>
                </a:avLst>
              </a:prstGeom>
              <a:solidFill>
                <a:srgbClr val="544963"/>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t>Award</a:t>
                </a:r>
              </a:p>
            </p:txBody>
          </p:sp>
          <p:sp>
            <p:nvSpPr>
              <p:cNvPr id="14" name="Rectangle: Rounded Corners 13">
                <a:extLst>
                  <a:ext uri="{FF2B5EF4-FFF2-40B4-BE49-F238E27FC236}">
                    <a16:creationId xmlns:a16="http://schemas.microsoft.com/office/drawing/2014/main" id="{457538BE-CE1D-C618-48AB-C3BA807EF823}"/>
                  </a:ext>
                </a:extLst>
              </p:cNvPr>
              <p:cNvSpPr/>
              <p:nvPr/>
            </p:nvSpPr>
            <p:spPr>
              <a:xfrm>
                <a:off x="5851579" y="3061613"/>
                <a:ext cx="1266030" cy="479425"/>
              </a:xfrm>
              <a:prstGeom prst="roundRect">
                <a:avLst>
                  <a:gd name="adj" fmla="val 8854"/>
                </a:avLst>
              </a:prstGeom>
              <a:solidFill>
                <a:srgbClr val="544963"/>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t>Submission of SOW</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t>Cost &amp; Technical Information</a:t>
                </a:r>
              </a:p>
            </p:txBody>
          </p:sp>
          <p:sp>
            <p:nvSpPr>
              <p:cNvPr id="15" name="Rectangle: Rounded Corners 14">
                <a:extLst>
                  <a:ext uri="{FF2B5EF4-FFF2-40B4-BE49-F238E27FC236}">
                    <a16:creationId xmlns:a16="http://schemas.microsoft.com/office/drawing/2014/main" id="{FD8B0EEC-2417-F115-E89B-163A7C98CCC3}"/>
                  </a:ext>
                </a:extLst>
              </p:cNvPr>
              <p:cNvSpPr/>
              <p:nvPr/>
            </p:nvSpPr>
            <p:spPr>
              <a:xfrm>
                <a:off x="4382655" y="3920562"/>
                <a:ext cx="1447800" cy="304800"/>
              </a:xfrm>
              <a:prstGeom prst="roundRect">
                <a:avLst>
                  <a:gd name="adj" fmla="val 50000"/>
                </a:avLst>
              </a:prstGeom>
              <a:solidFill>
                <a:srgbClr val="438231"/>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t>Respondent Notified</a:t>
                </a:r>
              </a:p>
            </p:txBody>
          </p:sp>
          <p:sp>
            <p:nvSpPr>
              <p:cNvPr id="16" name="Rectangle: Rounded Corners 15">
                <a:extLst>
                  <a:ext uri="{FF2B5EF4-FFF2-40B4-BE49-F238E27FC236}">
                    <a16:creationId xmlns:a16="http://schemas.microsoft.com/office/drawing/2014/main" id="{983C55F2-FA3F-79AF-1CA6-519B033E5C40}"/>
                  </a:ext>
                </a:extLst>
              </p:cNvPr>
              <p:cNvSpPr/>
              <p:nvPr/>
            </p:nvSpPr>
            <p:spPr>
              <a:xfrm>
                <a:off x="7138733" y="3920562"/>
                <a:ext cx="1447800" cy="304800"/>
              </a:xfrm>
              <a:prstGeom prst="roundRect">
                <a:avLst>
                  <a:gd name="adj" fmla="val 50000"/>
                </a:avLst>
              </a:prstGeom>
              <a:solidFill>
                <a:srgbClr val="438231"/>
              </a:solidFill>
              <a:ln>
                <a:noFill/>
              </a:ln>
            </p:spPr>
            <p:style>
              <a:lnRef idx="1">
                <a:schemeClr val="dk1"/>
              </a:lnRef>
              <a:fillRef idx="3">
                <a:schemeClr val="dk1"/>
              </a:fillRef>
              <a:effectRef idx="2">
                <a:schemeClr val="dk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t>Respondent Notified</a:t>
                </a:r>
              </a:p>
            </p:txBody>
          </p:sp>
          <p:sp>
            <p:nvSpPr>
              <p:cNvPr id="17" name="Diamond 16">
                <a:extLst>
                  <a:ext uri="{FF2B5EF4-FFF2-40B4-BE49-F238E27FC236}">
                    <a16:creationId xmlns:a16="http://schemas.microsoft.com/office/drawing/2014/main" id="{26060E9C-5AC2-1877-22C9-DBD0689A0E33}"/>
                  </a:ext>
                </a:extLst>
              </p:cNvPr>
              <p:cNvSpPr/>
              <p:nvPr/>
            </p:nvSpPr>
            <p:spPr>
              <a:xfrm>
                <a:off x="4556373" y="2926724"/>
                <a:ext cx="1100365" cy="756919"/>
              </a:xfrm>
              <a:prstGeom prst="diamond">
                <a:avLst/>
              </a:prstGeom>
              <a:solidFill>
                <a:srgbClr val="A560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rial"/>
                    <a:ea typeface="+mn-ea"/>
                    <a:cs typeface="+mn-cs"/>
                  </a:rPr>
                  <a:t>Initial Abstract Review</a:t>
                </a:r>
                <a:endParaRPr kumimoji="0" lang="en-US" sz="2400" b="1" i="0" u="none" strike="noStrike" kern="1200" cap="none" spc="0" normalizeH="0" baseline="0" noProof="0">
                  <a:ln>
                    <a:noFill/>
                  </a:ln>
                  <a:solidFill>
                    <a:prstClr val="white"/>
                  </a:solidFill>
                  <a:effectLst/>
                  <a:uLnTx/>
                  <a:uFillTx/>
                  <a:latin typeface="Arial"/>
                  <a:ea typeface="+mn-ea"/>
                  <a:cs typeface="+mn-cs"/>
                </a:endParaRPr>
              </a:p>
            </p:txBody>
          </p:sp>
          <p:sp>
            <p:nvSpPr>
              <p:cNvPr id="18" name="Diamond 17">
                <a:extLst>
                  <a:ext uri="{FF2B5EF4-FFF2-40B4-BE49-F238E27FC236}">
                    <a16:creationId xmlns:a16="http://schemas.microsoft.com/office/drawing/2014/main" id="{43566474-2B01-FC4C-0FAB-9B317B5825A5}"/>
                  </a:ext>
                </a:extLst>
              </p:cNvPr>
              <p:cNvSpPr/>
              <p:nvPr/>
            </p:nvSpPr>
            <p:spPr>
              <a:xfrm>
                <a:off x="7312450" y="2934381"/>
                <a:ext cx="1100365" cy="745405"/>
              </a:xfrm>
              <a:prstGeom prst="diamond">
                <a:avLst/>
              </a:prstGeom>
              <a:solidFill>
                <a:srgbClr val="A5600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mn-ea"/>
                    <a:cs typeface="+mn-cs"/>
                  </a:rPr>
                  <a:t>Proposal Evaluation</a:t>
                </a:r>
                <a:endParaRPr kumimoji="0" lang="en-US" sz="2400" i="0" u="none" strike="noStrike" kern="1200" cap="none" spc="0" normalizeH="0" baseline="0" noProof="0" dirty="0">
                  <a:ln>
                    <a:noFill/>
                  </a:ln>
                  <a:solidFill>
                    <a:prstClr val="white"/>
                  </a:solidFill>
                  <a:effectLst/>
                  <a:uLnTx/>
                  <a:uFillTx/>
                  <a:latin typeface="Arial"/>
                  <a:ea typeface="+mn-ea"/>
                  <a:cs typeface="+mn-cs"/>
                </a:endParaRPr>
              </a:p>
            </p:txBody>
          </p:sp>
          <p:cxnSp>
            <p:nvCxnSpPr>
              <p:cNvPr id="19" name="Straight Arrow Connector 18">
                <a:extLst>
                  <a:ext uri="{FF2B5EF4-FFF2-40B4-BE49-F238E27FC236}">
                    <a16:creationId xmlns:a16="http://schemas.microsoft.com/office/drawing/2014/main" id="{43C93DD9-4969-1B49-96E9-5998F6149B7C}"/>
                  </a:ext>
                </a:extLst>
              </p:cNvPr>
              <p:cNvCxnSpPr>
                <a:stCxn id="11" idx="2"/>
                <a:endCxn id="12" idx="0"/>
              </p:cNvCxnSpPr>
              <p:nvPr/>
            </p:nvCxnSpPr>
            <p:spPr>
              <a:xfrm>
                <a:off x="5106555" y="1750142"/>
                <a:ext cx="1" cy="520483"/>
              </a:xfrm>
              <a:prstGeom prst="straightConnector1">
                <a:avLst/>
              </a:prstGeom>
              <a:ln>
                <a:solidFill>
                  <a:srgbClr val="000000"/>
                </a:solidFill>
                <a:prstDash val="sysDash"/>
                <a:tailEnd type="triangle"/>
              </a:ln>
              <a:effectLst/>
            </p:spPr>
            <p:style>
              <a:lnRef idx="2">
                <a:schemeClr val="dk1"/>
              </a:lnRef>
              <a:fillRef idx="0">
                <a:schemeClr val="dk1"/>
              </a:fillRef>
              <a:effectRef idx="1">
                <a:schemeClr val="dk1"/>
              </a:effectRef>
              <a:fontRef idx="minor">
                <a:schemeClr val="tx1"/>
              </a:fontRef>
            </p:style>
          </p:cxnSp>
          <p:cxnSp>
            <p:nvCxnSpPr>
              <p:cNvPr id="20" name="Straight Arrow Connector 19">
                <a:extLst>
                  <a:ext uri="{FF2B5EF4-FFF2-40B4-BE49-F238E27FC236}">
                    <a16:creationId xmlns:a16="http://schemas.microsoft.com/office/drawing/2014/main" id="{89E1BDF7-E49D-B9BA-5E6F-106E419E726D}"/>
                  </a:ext>
                </a:extLst>
              </p:cNvPr>
              <p:cNvCxnSpPr>
                <a:cxnSpLocks/>
                <a:stCxn id="12" idx="2"/>
                <a:endCxn id="17" idx="0"/>
              </p:cNvCxnSpPr>
              <p:nvPr/>
            </p:nvCxnSpPr>
            <p:spPr>
              <a:xfrm>
                <a:off x="5106556" y="2593206"/>
                <a:ext cx="0" cy="333518"/>
              </a:xfrm>
              <a:prstGeom prst="straightConnector1">
                <a:avLst/>
              </a:prstGeom>
              <a:ln>
                <a:solidFill>
                  <a:srgbClr val="000000"/>
                </a:solidFill>
                <a:prstDash val="solid"/>
                <a:tailEnd type="triangle"/>
              </a:ln>
              <a:effectLst/>
            </p:spPr>
            <p:style>
              <a:lnRef idx="2">
                <a:schemeClr val="dk1"/>
              </a:lnRef>
              <a:fillRef idx="0">
                <a:schemeClr val="dk1"/>
              </a:fillRef>
              <a:effectRef idx="1">
                <a:schemeClr val="dk1"/>
              </a:effectRef>
              <a:fontRef idx="minor">
                <a:schemeClr val="tx1"/>
              </a:fontRef>
            </p:style>
          </p:cxnSp>
          <p:cxnSp>
            <p:nvCxnSpPr>
              <p:cNvPr id="21" name="Straight Arrow Connector 20">
                <a:extLst>
                  <a:ext uri="{FF2B5EF4-FFF2-40B4-BE49-F238E27FC236}">
                    <a16:creationId xmlns:a16="http://schemas.microsoft.com/office/drawing/2014/main" id="{86E0F530-4DA0-154F-7832-350362317109}"/>
                  </a:ext>
                </a:extLst>
              </p:cNvPr>
              <p:cNvCxnSpPr>
                <a:cxnSpLocks/>
                <a:stCxn id="17" idx="2"/>
                <a:endCxn id="15" idx="0"/>
              </p:cNvCxnSpPr>
              <p:nvPr/>
            </p:nvCxnSpPr>
            <p:spPr>
              <a:xfrm flipH="1">
                <a:off x="5106555" y="3683643"/>
                <a:ext cx="1" cy="236919"/>
              </a:xfrm>
              <a:prstGeom prst="straightConnector1">
                <a:avLst/>
              </a:prstGeom>
              <a:ln>
                <a:solidFill>
                  <a:srgbClr val="000000"/>
                </a:solidFill>
                <a:prstDash val="solid"/>
                <a:tailEnd type="triangle"/>
              </a:ln>
              <a:effectLst/>
            </p:spPr>
            <p:style>
              <a:lnRef idx="2">
                <a:schemeClr val="dk1"/>
              </a:lnRef>
              <a:fillRef idx="0">
                <a:schemeClr val="dk1"/>
              </a:fillRef>
              <a:effectRef idx="1">
                <a:schemeClr val="dk1"/>
              </a:effectRef>
              <a:fontRef idx="minor">
                <a:schemeClr val="tx1"/>
              </a:fontRef>
            </p:style>
          </p:cxnSp>
          <p:cxnSp>
            <p:nvCxnSpPr>
              <p:cNvPr id="22" name="Straight Arrow Connector 21">
                <a:extLst>
                  <a:ext uri="{FF2B5EF4-FFF2-40B4-BE49-F238E27FC236}">
                    <a16:creationId xmlns:a16="http://schemas.microsoft.com/office/drawing/2014/main" id="{48D09086-DD47-DD43-C69C-36E6E5EA9A55}"/>
                  </a:ext>
                </a:extLst>
              </p:cNvPr>
              <p:cNvCxnSpPr>
                <a:cxnSpLocks/>
                <a:stCxn id="17" idx="3"/>
                <a:endCxn id="14" idx="1"/>
              </p:cNvCxnSpPr>
              <p:nvPr/>
            </p:nvCxnSpPr>
            <p:spPr>
              <a:xfrm flipV="1">
                <a:off x="5656738" y="3301326"/>
                <a:ext cx="194841" cy="3858"/>
              </a:xfrm>
              <a:prstGeom prst="straightConnector1">
                <a:avLst/>
              </a:prstGeom>
              <a:ln>
                <a:solidFill>
                  <a:srgbClr val="000000"/>
                </a:solidFill>
                <a:prstDash val="solid"/>
                <a:tailEnd type="triangle"/>
              </a:ln>
              <a:effectLst/>
            </p:spPr>
            <p:style>
              <a:lnRef idx="2">
                <a:schemeClr val="dk1"/>
              </a:lnRef>
              <a:fillRef idx="0">
                <a:schemeClr val="dk1"/>
              </a:fillRef>
              <a:effectRef idx="1">
                <a:schemeClr val="dk1"/>
              </a:effectRef>
              <a:fontRef idx="minor">
                <a:schemeClr val="tx1"/>
              </a:fontRef>
            </p:style>
          </p:cxnSp>
          <p:cxnSp>
            <p:nvCxnSpPr>
              <p:cNvPr id="23" name="Straight Arrow Connector 22">
                <a:extLst>
                  <a:ext uri="{FF2B5EF4-FFF2-40B4-BE49-F238E27FC236}">
                    <a16:creationId xmlns:a16="http://schemas.microsoft.com/office/drawing/2014/main" id="{B744FA2C-08B7-6592-6826-02F14447CDBE}"/>
                  </a:ext>
                </a:extLst>
              </p:cNvPr>
              <p:cNvCxnSpPr>
                <a:cxnSpLocks/>
                <a:stCxn id="14" idx="3"/>
                <a:endCxn id="18" idx="1"/>
              </p:cNvCxnSpPr>
              <p:nvPr/>
            </p:nvCxnSpPr>
            <p:spPr>
              <a:xfrm>
                <a:off x="7117609" y="3301326"/>
                <a:ext cx="194841" cy="5758"/>
              </a:xfrm>
              <a:prstGeom prst="straightConnector1">
                <a:avLst/>
              </a:prstGeom>
              <a:ln>
                <a:solidFill>
                  <a:srgbClr val="000000"/>
                </a:solidFill>
                <a:prstDash val="solid"/>
                <a:tailEnd type="triangle"/>
              </a:ln>
              <a:effectLst/>
            </p:spPr>
            <p:style>
              <a:lnRef idx="2">
                <a:schemeClr val="dk1"/>
              </a:lnRef>
              <a:fillRef idx="0">
                <a:schemeClr val="dk1"/>
              </a:fillRef>
              <a:effectRef idx="1">
                <a:schemeClr val="dk1"/>
              </a:effectRef>
              <a:fontRef idx="minor">
                <a:schemeClr val="tx1"/>
              </a:fontRef>
            </p:style>
          </p:cxnSp>
          <p:cxnSp>
            <p:nvCxnSpPr>
              <p:cNvPr id="24" name="Straight Arrow Connector 23">
                <a:extLst>
                  <a:ext uri="{FF2B5EF4-FFF2-40B4-BE49-F238E27FC236}">
                    <a16:creationId xmlns:a16="http://schemas.microsoft.com/office/drawing/2014/main" id="{49321579-9D97-BC70-1FB2-06326A18DA9B}"/>
                  </a:ext>
                </a:extLst>
              </p:cNvPr>
              <p:cNvCxnSpPr>
                <a:cxnSpLocks/>
                <a:stCxn id="18" idx="0"/>
                <a:endCxn id="13" idx="2"/>
              </p:cNvCxnSpPr>
              <p:nvPr/>
            </p:nvCxnSpPr>
            <p:spPr>
              <a:xfrm flipV="1">
                <a:off x="7862633" y="2593206"/>
                <a:ext cx="1" cy="341175"/>
              </a:xfrm>
              <a:prstGeom prst="straightConnector1">
                <a:avLst/>
              </a:prstGeom>
              <a:ln>
                <a:solidFill>
                  <a:srgbClr val="000000"/>
                </a:solidFill>
                <a:prstDash val="solid"/>
                <a:tailEnd type="triangle"/>
              </a:ln>
              <a:effectLst/>
            </p:spPr>
            <p:style>
              <a:lnRef idx="2">
                <a:schemeClr val="dk1"/>
              </a:lnRef>
              <a:fillRef idx="0">
                <a:schemeClr val="dk1"/>
              </a:fillRef>
              <a:effectRef idx="1">
                <a:schemeClr val="dk1"/>
              </a:effectRef>
              <a:fontRef idx="minor">
                <a:schemeClr val="tx1"/>
              </a:fontRef>
            </p:style>
          </p:cxnSp>
          <p:cxnSp>
            <p:nvCxnSpPr>
              <p:cNvPr id="25" name="Straight Arrow Connector 24">
                <a:extLst>
                  <a:ext uri="{FF2B5EF4-FFF2-40B4-BE49-F238E27FC236}">
                    <a16:creationId xmlns:a16="http://schemas.microsoft.com/office/drawing/2014/main" id="{C2DF8FBF-CEF8-B751-8E38-10F71F9E4D9D}"/>
                  </a:ext>
                </a:extLst>
              </p:cNvPr>
              <p:cNvCxnSpPr>
                <a:cxnSpLocks/>
                <a:stCxn id="18" idx="2"/>
                <a:endCxn id="16" idx="0"/>
              </p:cNvCxnSpPr>
              <p:nvPr/>
            </p:nvCxnSpPr>
            <p:spPr>
              <a:xfrm>
                <a:off x="7862633" y="3679786"/>
                <a:ext cx="0" cy="240776"/>
              </a:xfrm>
              <a:prstGeom prst="straightConnector1">
                <a:avLst/>
              </a:prstGeom>
              <a:ln>
                <a:solidFill>
                  <a:srgbClr val="000000"/>
                </a:solidFill>
                <a:prstDash val="solid"/>
                <a:tailEnd type="triangle"/>
              </a:ln>
              <a:effectLst/>
            </p:spPr>
            <p:style>
              <a:lnRef idx="2">
                <a:schemeClr val="dk1"/>
              </a:lnRef>
              <a:fillRef idx="0">
                <a:schemeClr val="dk1"/>
              </a:fillRef>
              <a:effectRef idx="1">
                <a:schemeClr val="dk1"/>
              </a:effectRef>
              <a:fontRef idx="minor">
                <a:schemeClr val="tx1"/>
              </a:fontRef>
            </p:style>
          </p:cxnSp>
          <p:sp>
            <p:nvSpPr>
              <p:cNvPr id="26" name="TextBox 25">
                <a:extLst>
                  <a:ext uri="{FF2B5EF4-FFF2-40B4-BE49-F238E27FC236}">
                    <a16:creationId xmlns:a16="http://schemas.microsoft.com/office/drawing/2014/main" id="{3424188C-56C3-BA30-E7B1-36C467A5FC0D}"/>
                  </a:ext>
                </a:extLst>
              </p:cNvPr>
              <p:cNvSpPr txBox="1"/>
              <p:nvPr/>
            </p:nvSpPr>
            <p:spPr>
              <a:xfrm>
                <a:off x="5178566" y="1794845"/>
                <a:ext cx="2605342" cy="207749"/>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a:ea typeface="+mn-ea"/>
                    <a:cs typeface="+mn-cs"/>
                  </a:rPr>
                  <a:t>Abstract to Award</a:t>
                </a:r>
                <a:endParaRPr kumimoji="0" lang="en-US" sz="1200" b="1" i="0" u="none" strike="noStrike" kern="1200" cap="none" spc="0" normalizeH="0" baseline="0" noProof="0">
                  <a:ln>
                    <a:noFill/>
                  </a:ln>
                  <a:solidFill>
                    <a:srgbClr val="102B62"/>
                  </a:solidFill>
                  <a:effectLst/>
                  <a:uLnTx/>
                  <a:uFillTx/>
                  <a:latin typeface="Arial"/>
                  <a:ea typeface="+mn-ea"/>
                  <a:cs typeface="+mn-cs"/>
                </a:endParaRPr>
              </a:p>
            </p:txBody>
          </p:sp>
          <p:sp>
            <p:nvSpPr>
              <p:cNvPr id="27" name="TextBox 26">
                <a:extLst>
                  <a:ext uri="{FF2B5EF4-FFF2-40B4-BE49-F238E27FC236}">
                    <a16:creationId xmlns:a16="http://schemas.microsoft.com/office/drawing/2014/main" id="{00DE010A-CE9A-28BA-1949-AA975AB3D9E2}"/>
                  </a:ext>
                </a:extLst>
              </p:cNvPr>
              <p:cNvSpPr txBox="1"/>
              <p:nvPr/>
            </p:nvSpPr>
            <p:spPr>
              <a:xfrm>
                <a:off x="5144224" y="2941284"/>
                <a:ext cx="922401" cy="192409"/>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7" b="1" i="0" u="none" strike="noStrike" kern="0" cap="none" spc="0" normalizeH="0" baseline="0" noProof="0">
                    <a:ln>
                      <a:noFill/>
                    </a:ln>
                    <a:solidFill>
                      <a:srgbClr val="000000"/>
                    </a:solidFill>
                    <a:effectLst/>
                    <a:uLnTx/>
                    <a:uFillTx/>
                    <a:latin typeface="Arial"/>
                    <a:ea typeface="+mn-ea"/>
                    <a:cs typeface="+mn-cs"/>
                  </a:rPr>
                  <a:t>Interested</a:t>
                </a:r>
                <a:endParaRPr kumimoji="0" lang="en-US" sz="1067" b="1" i="0" u="none" strike="noStrike" kern="1200" cap="none" spc="0" normalizeH="0" baseline="0" noProof="0">
                  <a:ln>
                    <a:noFill/>
                  </a:ln>
                  <a:solidFill>
                    <a:srgbClr val="102B62"/>
                  </a:solidFill>
                  <a:effectLst/>
                  <a:uLnTx/>
                  <a:uFillTx/>
                  <a:latin typeface="Arial"/>
                  <a:ea typeface="+mn-ea"/>
                  <a:cs typeface="+mn-cs"/>
                </a:endParaRPr>
              </a:p>
            </p:txBody>
          </p:sp>
          <p:sp>
            <p:nvSpPr>
              <p:cNvPr id="28" name="TextBox 27">
                <a:extLst>
                  <a:ext uri="{FF2B5EF4-FFF2-40B4-BE49-F238E27FC236}">
                    <a16:creationId xmlns:a16="http://schemas.microsoft.com/office/drawing/2014/main" id="{DC216AC0-7F04-8646-77B7-8286FA0D8F69}"/>
                  </a:ext>
                </a:extLst>
              </p:cNvPr>
              <p:cNvSpPr txBox="1"/>
              <p:nvPr/>
            </p:nvSpPr>
            <p:spPr>
              <a:xfrm>
                <a:off x="5086387" y="3655804"/>
                <a:ext cx="1140701" cy="19240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7" b="1" i="0" u="none" strike="noStrike" kern="0" cap="none" spc="0" normalizeH="0" baseline="0" noProof="0">
                    <a:ln>
                      <a:noFill/>
                    </a:ln>
                    <a:solidFill>
                      <a:srgbClr val="000000"/>
                    </a:solidFill>
                    <a:effectLst/>
                    <a:uLnTx/>
                    <a:uFillTx/>
                    <a:latin typeface="Arial"/>
                    <a:ea typeface="+mn-ea"/>
                    <a:cs typeface="+mn-cs"/>
                  </a:rPr>
                  <a:t>Not Interested</a:t>
                </a:r>
                <a:endParaRPr kumimoji="0" lang="en-US" sz="1067" b="1" i="0" u="none" strike="noStrike" kern="1200" cap="none" spc="0" normalizeH="0" baseline="0" noProof="0">
                  <a:ln>
                    <a:noFill/>
                  </a:ln>
                  <a:solidFill>
                    <a:srgbClr val="102B62"/>
                  </a:solidFill>
                  <a:effectLst/>
                  <a:uLnTx/>
                  <a:uFillTx/>
                  <a:latin typeface="Arial"/>
                  <a:ea typeface="+mn-ea"/>
                  <a:cs typeface="+mn-cs"/>
                </a:endParaRPr>
              </a:p>
            </p:txBody>
          </p:sp>
          <p:sp>
            <p:nvSpPr>
              <p:cNvPr id="29" name="TextBox 28">
                <a:extLst>
                  <a:ext uri="{FF2B5EF4-FFF2-40B4-BE49-F238E27FC236}">
                    <a16:creationId xmlns:a16="http://schemas.microsoft.com/office/drawing/2014/main" id="{1466A584-E232-FACB-EBF7-32EF87666C01}"/>
                  </a:ext>
                </a:extLst>
              </p:cNvPr>
              <p:cNvSpPr txBox="1"/>
              <p:nvPr/>
            </p:nvSpPr>
            <p:spPr>
              <a:xfrm>
                <a:off x="7862633" y="2715101"/>
                <a:ext cx="1140701" cy="19240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7" b="1" i="0" u="none" strike="noStrike" kern="0" cap="none" spc="0" normalizeH="0" baseline="0" noProof="0">
                    <a:ln>
                      <a:noFill/>
                    </a:ln>
                    <a:solidFill>
                      <a:srgbClr val="000000"/>
                    </a:solidFill>
                    <a:effectLst/>
                    <a:uLnTx/>
                    <a:uFillTx/>
                    <a:latin typeface="Arial"/>
                    <a:ea typeface="+mn-ea"/>
                    <a:cs typeface="+mn-cs"/>
                  </a:rPr>
                  <a:t>Acceptable</a:t>
                </a:r>
                <a:endParaRPr kumimoji="0" lang="en-US" sz="1067" b="1" i="0" u="none" strike="noStrike" kern="1200" cap="none" spc="0" normalizeH="0" baseline="0" noProof="0">
                  <a:ln>
                    <a:noFill/>
                  </a:ln>
                  <a:solidFill>
                    <a:srgbClr val="102B62"/>
                  </a:solidFill>
                  <a:effectLst/>
                  <a:uLnTx/>
                  <a:uFillTx/>
                  <a:latin typeface="Arial"/>
                  <a:ea typeface="+mn-ea"/>
                  <a:cs typeface="+mn-cs"/>
                </a:endParaRPr>
              </a:p>
            </p:txBody>
          </p:sp>
          <p:sp>
            <p:nvSpPr>
              <p:cNvPr id="30" name="TextBox 29">
                <a:extLst>
                  <a:ext uri="{FF2B5EF4-FFF2-40B4-BE49-F238E27FC236}">
                    <a16:creationId xmlns:a16="http://schemas.microsoft.com/office/drawing/2014/main" id="{05D372ED-E072-29E7-531E-8E9F1A0943B4}"/>
                  </a:ext>
                </a:extLst>
              </p:cNvPr>
              <p:cNvSpPr txBox="1"/>
              <p:nvPr/>
            </p:nvSpPr>
            <p:spPr>
              <a:xfrm>
                <a:off x="7862633" y="3633789"/>
                <a:ext cx="1140701" cy="19240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7" b="1" i="0" u="none" strike="noStrike" kern="0" cap="none" spc="0" normalizeH="0" baseline="0" noProof="0">
                    <a:ln>
                      <a:noFill/>
                    </a:ln>
                    <a:solidFill>
                      <a:srgbClr val="000000"/>
                    </a:solidFill>
                    <a:effectLst/>
                    <a:uLnTx/>
                    <a:uFillTx/>
                    <a:latin typeface="Arial"/>
                    <a:ea typeface="+mn-ea"/>
                    <a:cs typeface="+mn-cs"/>
                  </a:rPr>
                  <a:t>Not Accepted</a:t>
                </a:r>
                <a:endParaRPr kumimoji="0" lang="en-US" sz="1067" b="1" i="0" u="none" strike="noStrike" kern="1200" cap="none" spc="0" normalizeH="0" baseline="0" noProof="0">
                  <a:ln>
                    <a:noFill/>
                  </a:ln>
                  <a:solidFill>
                    <a:srgbClr val="102B62"/>
                  </a:solidFill>
                  <a:effectLst/>
                  <a:uLnTx/>
                  <a:uFillTx/>
                  <a:latin typeface="Arial"/>
                  <a:ea typeface="+mn-ea"/>
                  <a:cs typeface="+mn-cs"/>
                </a:endParaRPr>
              </a:p>
            </p:txBody>
          </p:sp>
          <p:sp>
            <p:nvSpPr>
              <p:cNvPr id="31" name="TextBox 30">
                <a:extLst>
                  <a:ext uri="{FF2B5EF4-FFF2-40B4-BE49-F238E27FC236}">
                    <a16:creationId xmlns:a16="http://schemas.microsoft.com/office/drawing/2014/main" id="{7ED9BC74-BAD4-226C-39F8-705F19DAAEF3}"/>
                  </a:ext>
                </a:extLst>
              </p:cNvPr>
              <p:cNvSpPr txBox="1"/>
              <p:nvPr/>
            </p:nvSpPr>
            <p:spPr>
              <a:xfrm>
                <a:off x="6396478" y="2642147"/>
                <a:ext cx="1372975" cy="192409"/>
              </a:xfrm>
              <a:prstGeom prst="rect">
                <a:avLst/>
              </a:prstGeom>
              <a:noFill/>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067" b="1" i="0" u="none" strike="noStrike" kern="0" cap="none" spc="0" normalizeH="0" baseline="0" noProof="0">
                    <a:ln>
                      <a:noFill/>
                    </a:ln>
                    <a:solidFill>
                      <a:srgbClr val="000000"/>
                    </a:solidFill>
                    <a:effectLst/>
                    <a:uLnTx/>
                    <a:uFillTx/>
                    <a:latin typeface="Arial"/>
                    <a:ea typeface="+mn-ea"/>
                    <a:cs typeface="+mn-cs"/>
                  </a:rPr>
                  <a:t>Successful Negotiation</a:t>
                </a:r>
                <a:endParaRPr kumimoji="0" lang="en-US" sz="1067" b="1" i="0" u="none" strike="noStrike" kern="1200" cap="none" spc="0" normalizeH="0" baseline="0" noProof="0">
                  <a:ln>
                    <a:noFill/>
                  </a:ln>
                  <a:solidFill>
                    <a:srgbClr val="102B62"/>
                  </a:solidFill>
                  <a:effectLst/>
                  <a:uLnTx/>
                  <a:uFillTx/>
                  <a:latin typeface="Arial"/>
                  <a:ea typeface="+mn-ea"/>
                  <a:cs typeface="+mn-cs"/>
                </a:endParaRPr>
              </a:p>
            </p:txBody>
          </p:sp>
        </p:grpSp>
      </p:grpSp>
      <p:sp>
        <p:nvSpPr>
          <p:cNvPr id="34" name="TextBox 33">
            <a:extLst>
              <a:ext uri="{FF2B5EF4-FFF2-40B4-BE49-F238E27FC236}">
                <a16:creationId xmlns:a16="http://schemas.microsoft.com/office/drawing/2014/main" id="{62ACC670-9607-E868-3AB4-1BB6018309C8}"/>
              </a:ext>
            </a:extLst>
          </p:cNvPr>
          <p:cNvSpPr txBox="1"/>
          <p:nvPr/>
        </p:nvSpPr>
        <p:spPr>
          <a:xfrm>
            <a:off x="979055" y="1422400"/>
            <a:ext cx="3546763"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 b="0" i="0" u="none" strike="noStrike" kern="1200" cap="none" spc="0" normalizeH="0" baseline="0" noProof="0">
                <a:ln>
                  <a:noFill/>
                </a:ln>
                <a:solidFill>
                  <a:prstClr val="white"/>
                </a:solidFill>
                <a:effectLst/>
                <a:uLnTx/>
                <a:uFillTx/>
                <a:latin typeface="Arial"/>
                <a:ea typeface="+mn-ea"/>
                <a:cs typeface="+mn-cs"/>
              </a:rPr>
              <a:t>EZ-BAA Highlights</a:t>
            </a:r>
          </a:p>
        </p:txBody>
      </p:sp>
      <p:sp>
        <p:nvSpPr>
          <p:cNvPr id="35" name="Star: 5 Points 34" descr="star icon">
            <a:extLst>
              <a:ext uri="{FF2B5EF4-FFF2-40B4-BE49-F238E27FC236}">
                <a16:creationId xmlns:a16="http://schemas.microsoft.com/office/drawing/2014/main" id="{48E2A18E-F377-6F71-456C-CDAA7D927B1A}"/>
              </a:ext>
            </a:extLst>
          </p:cNvPr>
          <p:cNvSpPr/>
          <p:nvPr/>
        </p:nvSpPr>
        <p:spPr>
          <a:xfrm>
            <a:off x="5408093" y="2026030"/>
            <a:ext cx="268713" cy="315887"/>
          </a:xfrm>
          <a:prstGeom prst="star5">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954054116"/>
      </p:ext>
    </p:extLst>
  </p:cSld>
  <p:clrMapOvr>
    <a:masterClrMapping/>
  </p:clrMapOvr>
</p:sld>
</file>

<file path=ppt/theme/theme1.xml><?xml version="1.0" encoding="utf-8"?>
<a:theme xmlns:a="http://schemas.openxmlformats.org/drawingml/2006/main" name="Office Theme">
  <a:themeElements>
    <a:clrScheme name="ASPR Branded Color Pallet">
      <a:dk1>
        <a:srgbClr val="000000"/>
      </a:dk1>
      <a:lt1>
        <a:sysClr val="window" lastClr="FFFFFF"/>
      </a:lt1>
      <a:dk2>
        <a:srgbClr val="062E61"/>
      </a:dk2>
      <a:lt2>
        <a:srgbClr val="DDE8F4"/>
      </a:lt2>
      <a:accent1>
        <a:srgbClr val="155197"/>
      </a:accent1>
      <a:accent2>
        <a:srgbClr val="990000"/>
      </a:accent2>
      <a:accent3>
        <a:srgbClr val="AA6404"/>
      </a:accent3>
      <a:accent4>
        <a:srgbClr val="FBD098"/>
      </a:accent4>
      <a:accent5>
        <a:srgbClr val="604878"/>
      </a:accent5>
      <a:accent6>
        <a:srgbClr val="4E8542"/>
      </a:accent6>
      <a:hlink>
        <a:srgbClr val="0000FF"/>
      </a:hlink>
      <a:folHlink>
        <a:srgbClr val="800080"/>
      </a:folHlink>
    </a:clrScheme>
    <a:fontScheme name="ASPR Branded PP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522ec36-28c0-472d-ac15-74a8e0146ec7">
      <UserInfo>
        <DisplayName>Chapman, Joseph (OS/ASPR/BARDA)</DisplayName>
        <AccountId>9</AccountId>
        <AccountType/>
      </UserInfo>
    </SharedWithUsers>
    <_ip_UnifiedCompliancePolicyUIAction xmlns="http://schemas.microsoft.com/sharepoint/v3" xsi:nil="true"/>
    <_activity xmlns="ab34640c-b230-4aea-83bd-19c0811e10f6"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739878A7DC3234E8458710E85AF48B5" ma:contentTypeVersion="15" ma:contentTypeDescription="Create a new document." ma:contentTypeScope="" ma:versionID="8c95eba42745b76323647c4b3c161d44">
  <xsd:schema xmlns:xsd="http://www.w3.org/2001/XMLSchema" xmlns:xs="http://www.w3.org/2001/XMLSchema" xmlns:p="http://schemas.microsoft.com/office/2006/metadata/properties" xmlns:ns1="http://schemas.microsoft.com/sharepoint/v3" xmlns:ns3="1522ec36-28c0-472d-ac15-74a8e0146ec7" xmlns:ns4="ab34640c-b230-4aea-83bd-19c0811e10f6" targetNamespace="http://schemas.microsoft.com/office/2006/metadata/properties" ma:root="true" ma:fieldsID="0e0ce503e4a2db26ec8d5f5976961986" ns1:_="" ns3:_="" ns4:_="">
    <xsd:import namespace="http://schemas.microsoft.com/sharepoint/v3"/>
    <xsd:import namespace="1522ec36-28c0-472d-ac15-74a8e0146ec7"/>
    <xsd:import namespace="ab34640c-b230-4aea-83bd-19c0811e10f6"/>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1:_ip_UnifiedCompliancePolicyProperties" minOccurs="0"/>
                <xsd:element ref="ns1:_ip_UnifiedCompliancePolicyUIAction"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element ref="ns4: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22ec36-28c0-472d-ac15-74a8e0146ec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34640c-b230-4aea-83bd-19c0811e10f6"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0EFDC0-62A9-4D79-99D6-CD891EE95550}">
  <ds:schemaRefs>
    <ds:schemaRef ds:uri="http://schemas.microsoft.com/sharepoint/v3/contenttype/forms"/>
  </ds:schemaRefs>
</ds:datastoreItem>
</file>

<file path=customXml/itemProps2.xml><?xml version="1.0" encoding="utf-8"?>
<ds:datastoreItem xmlns:ds="http://schemas.openxmlformats.org/officeDocument/2006/customXml" ds:itemID="{9AFFD27F-FF92-41FB-9BF2-815BE4EAC840}">
  <ds:schemaRefs>
    <ds:schemaRef ds:uri="1522ec36-28c0-472d-ac15-74a8e0146ec7"/>
    <ds:schemaRef ds:uri="http://schemas.microsoft.com/sharepoint/v3"/>
    <ds:schemaRef ds:uri="http://purl.org/dc/elements/1.1/"/>
    <ds:schemaRef ds:uri="http://schemas.microsoft.com/office/2006/documentManagement/types"/>
    <ds:schemaRef ds:uri="ab34640c-b230-4aea-83bd-19c0811e10f6"/>
    <ds:schemaRef ds:uri="http://purl.org/dc/terms/"/>
    <ds:schemaRef ds:uri="http://purl.org/dc/dcmitype/"/>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0B339808-158C-40BE-AC4D-64DF5E3EA6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22ec36-28c0-472d-ac15-74a8e0146ec7"/>
    <ds:schemaRef ds:uri="ab34640c-b230-4aea-83bd-19c0811e10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38</TotalTime>
  <Words>1029</Words>
  <Application>Microsoft Office PowerPoint</Application>
  <PresentationFormat>Widescreen</PresentationFormat>
  <Paragraphs>133</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Montserrat</vt:lpstr>
      <vt:lpstr>Wingdings</vt:lpstr>
      <vt:lpstr>Office Theme</vt:lpstr>
      <vt:lpstr>DIGITAL Medical Countermeasures (MCMs)</vt:lpstr>
      <vt:lpstr>Digital MCMs Purpose</vt:lpstr>
      <vt:lpstr>Why are digital MCMs important?</vt:lpstr>
      <vt:lpstr>Digital MCM Partners</vt:lpstr>
      <vt:lpstr>Digital MCM Portfolio: Diagnostics</vt:lpstr>
      <vt:lpstr>Digital MCM Program Goals</vt:lpstr>
      <vt:lpstr>We are looking to diversify digital applications</vt:lpstr>
      <vt:lpstr>Responsiveness</vt:lpstr>
      <vt:lpstr>DRIVe’s EZ-BAA funding vehicle</vt:lpstr>
      <vt:lpstr>Contact us to learn more</vt:lpstr>
    </vt:vector>
  </TitlesOfParts>
  <Company>HHS ASPR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ASPR PowerPoint Presentation Template</dc:title>
  <dc:subject>ASPR PowerPoint Presentation Template</dc:subject>
  <dc:creator>HHS/ASPR/BARDA/DRIVe</dc:creator>
  <cp:keywords>ASPR PowerPoint Presentation Template</cp:keywords>
  <cp:lastModifiedBy>Stapp, Rebecca (ASPR)</cp:lastModifiedBy>
  <cp:revision>30</cp:revision>
  <dcterms:created xsi:type="dcterms:W3CDTF">2021-09-14T18:12:50Z</dcterms:created>
  <dcterms:modified xsi:type="dcterms:W3CDTF">2023-10-16T11:22:06Z</dcterms:modified>
  <cp:category>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0x010100F739878A7DC3234E8458710E85AF48B5</vt:lpwstr>
  </property>
  <property fmtid="{D5CDD505-2E9C-101B-9397-08002B2CF9AE}" pid="3" name="MediaServiceImageTags">
    <vt:lpwstr/>
  </property>
</Properties>
</file>